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57" r:id="rId3"/>
    <p:sldId id="283" r:id="rId4"/>
    <p:sldId id="261" r:id="rId5"/>
    <p:sldId id="264" r:id="rId6"/>
    <p:sldId id="274" r:id="rId7"/>
    <p:sldId id="276" r:id="rId8"/>
    <p:sldId id="284" r:id="rId9"/>
    <p:sldId id="266" r:id="rId10"/>
    <p:sldId id="265" r:id="rId11"/>
    <p:sldId id="280" r:id="rId12"/>
    <p:sldId id="267" r:id="rId13"/>
    <p:sldId id="269" r:id="rId14"/>
    <p:sldId id="277" r:id="rId15"/>
    <p:sldId id="273" r:id="rId16"/>
    <p:sldId id="281"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E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939" autoAdjust="0"/>
  </p:normalViewPr>
  <p:slideViewPr>
    <p:cSldViewPr>
      <p:cViewPr varScale="1">
        <p:scale>
          <a:sx n="25" d="100"/>
          <a:sy n="25" d="100"/>
        </p:scale>
        <p:origin x="1354"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3C0F5-613F-4B0D-A9AF-1A51841BF92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nb-NO"/>
        </a:p>
      </dgm:t>
    </dgm:pt>
    <dgm:pt modelId="{C1C7EC36-71F0-4F43-8819-60CE8B046A9E}">
      <dgm:prSet/>
      <dgm:spPr>
        <a:solidFill>
          <a:srgbClr val="92D050"/>
        </a:solidFill>
        <a:ln>
          <a:solidFill>
            <a:schemeClr val="tx1"/>
          </a:solidFill>
        </a:ln>
      </dgm:spPr>
      <dgm:t>
        <a:bodyPr/>
        <a:lstStyle/>
        <a:p>
          <a:pPr algn="ctr"/>
          <a:r>
            <a:rPr lang="nb-NO" dirty="0"/>
            <a:t>Vann- og avløpsledning til Storesand </a:t>
          </a:r>
        </a:p>
        <a:p>
          <a:pPr algn="ctr"/>
          <a:r>
            <a:rPr lang="nb-NO" dirty="0"/>
            <a:t>2015</a:t>
          </a:r>
        </a:p>
      </dgm:t>
    </dgm:pt>
    <dgm:pt modelId="{1F655BF5-6836-4126-A5CB-C25D9F332258}" type="sibTrans" cxnId="{7D05E794-EA79-4BC0-9639-1C884B1D053E}">
      <dgm:prSet/>
      <dgm:spPr/>
      <dgm:t>
        <a:bodyPr/>
        <a:lstStyle/>
        <a:p>
          <a:endParaRPr lang="nb-NO"/>
        </a:p>
      </dgm:t>
    </dgm:pt>
    <dgm:pt modelId="{FA4F24A2-5F4F-4B45-B092-CDEA57AA3E6B}" type="parTrans" cxnId="{7D05E794-EA79-4BC0-9639-1C884B1D053E}">
      <dgm:prSet/>
      <dgm:spPr/>
      <dgm:t>
        <a:bodyPr/>
        <a:lstStyle/>
        <a:p>
          <a:endParaRPr lang="nb-NO"/>
        </a:p>
      </dgm:t>
    </dgm:pt>
    <dgm:pt modelId="{8A9F542D-707F-47DB-94A5-2AE0BEC75E55}">
      <dgm:prSet/>
      <dgm:spPr>
        <a:solidFill>
          <a:srgbClr val="FFC000"/>
        </a:solidFill>
        <a:ln>
          <a:solidFill>
            <a:schemeClr val="tx1"/>
          </a:solidFill>
        </a:ln>
      </dgm:spPr>
      <dgm:t>
        <a:bodyPr/>
        <a:lstStyle/>
        <a:p>
          <a:pPr algn="ctr"/>
          <a:r>
            <a:rPr lang="nb-NO" b="0" i="0" u="none" dirty="0"/>
            <a:t>Prosjektplan og målsetting om oppgradering</a:t>
          </a:r>
        </a:p>
        <a:p>
          <a:pPr algn="ctr"/>
          <a:r>
            <a:rPr lang="nb-NO" b="0" i="0" u="none" dirty="0"/>
            <a:t>2014</a:t>
          </a:r>
          <a:endParaRPr lang="nb-NO" dirty="0"/>
        </a:p>
      </dgm:t>
    </dgm:pt>
    <dgm:pt modelId="{410D93A4-08FE-46A1-B5E7-2C04D36719B1}" type="sibTrans" cxnId="{EF693A63-5D4F-48D5-9984-C4C61DB8702F}">
      <dgm:prSet/>
      <dgm:spPr/>
      <dgm:t>
        <a:bodyPr/>
        <a:lstStyle/>
        <a:p>
          <a:endParaRPr lang="nb-NO"/>
        </a:p>
      </dgm:t>
    </dgm:pt>
    <dgm:pt modelId="{1ECE90FE-E43F-448C-A505-4F7ABF8ABABE}" type="parTrans" cxnId="{EF693A63-5D4F-48D5-9984-C4C61DB8702F}">
      <dgm:prSet/>
      <dgm:spPr/>
      <dgm:t>
        <a:bodyPr/>
        <a:lstStyle/>
        <a:p>
          <a:endParaRPr lang="nb-NO"/>
        </a:p>
      </dgm:t>
    </dgm:pt>
    <dgm:pt modelId="{958AD98D-5DD2-4687-9382-11993838A176}">
      <dgm:prSet/>
      <dgm:spPr>
        <a:solidFill>
          <a:srgbClr val="FFC000"/>
        </a:solidFill>
        <a:ln>
          <a:solidFill>
            <a:schemeClr val="tx1"/>
          </a:solidFill>
        </a:ln>
      </dgm:spPr>
      <dgm:t>
        <a:bodyPr/>
        <a:lstStyle/>
        <a:p>
          <a:r>
            <a:rPr lang="nb-NO" b="0" i="0" u="none" dirty="0"/>
            <a:t>Etablert arbeidsgruppe for Storesand</a:t>
          </a:r>
        </a:p>
        <a:p>
          <a:r>
            <a:rPr lang="nb-NO" b="0" i="0" u="none" dirty="0"/>
            <a:t>2010</a:t>
          </a:r>
          <a:endParaRPr lang="nb-NO" dirty="0"/>
        </a:p>
      </dgm:t>
    </dgm:pt>
    <dgm:pt modelId="{3C325130-5D54-4876-9461-982B0C5A0A72}" type="sibTrans" cxnId="{D9E94F77-3CDE-4770-87D2-145BA3B1A8DE}">
      <dgm:prSet/>
      <dgm:spPr/>
      <dgm:t>
        <a:bodyPr/>
        <a:lstStyle/>
        <a:p>
          <a:endParaRPr lang="nb-NO"/>
        </a:p>
      </dgm:t>
    </dgm:pt>
    <dgm:pt modelId="{B2FB00C2-4E3A-4C0E-984C-E67B9DDAFCAD}" type="parTrans" cxnId="{D9E94F77-3CDE-4770-87D2-145BA3B1A8DE}">
      <dgm:prSet/>
      <dgm:spPr/>
      <dgm:t>
        <a:bodyPr/>
        <a:lstStyle/>
        <a:p>
          <a:endParaRPr lang="nb-NO"/>
        </a:p>
      </dgm:t>
    </dgm:pt>
    <dgm:pt modelId="{4D1C5888-415D-4CBE-9288-79C356128126}">
      <dgm:prSet/>
      <dgm:spPr>
        <a:solidFill>
          <a:srgbClr val="92D050"/>
        </a:solidFill>
        <a:ln>
          <a:solidFill>
            <a:schemeClr val="tx1"/>
          </a:solidFill>
        </a:ln>
      </dgm:spPr>
      <dgm:t>
        <a:bodyPr/>
        <a:lstStyle/>
        <a:p>
          <a:pPr algn="ctr"/>
          <a:r>
            <a:rPr lang="nb-NO" dirty="0"/>
            <a:t>Sparebankstiftelsen bevilger 2.5 millioner!</a:t>
          </a:r>
        </a:p>
        <a:p>
          <a:pPr algn="ctr"/>
          <a:r>
            <a:rPr lang="nb-NO" dirty="0"/>
            <a:t>2015</a:t>
          </a:r>
        </a:p>
      </dgm:t>
    </dgm:pt>
    <dgm:pt modelId="{1684EE7A-A5ED-4202-ADD6-1A7BB1D7D960}" type="sibTrans" cxnId="{59D7464A-EA56-43AD-A40D-1B5CF9B533D7}">
      <dgm:prSet/>
      <dgm:spPr/>
      <dgm:t>
        <a:bodyPr/>
        <a:lstStyle/>
        <a:p>
          <a:endParaRPr lang="nb-NO"/>
        </a:p>
      </dgm:t>
    </dgm:pt>
    <dgm:pt modelId="{2E36C19E-26D6-4B70-8102-C0C8695F78C2}" type="parTrans" cxnId="{59D7464A-EA56-43AD-A40D-1B5CF9B533D7}">
      <dgm:prSet/>
      <dgm:spPr/>
      <dgm:t>
        <a:bodyPr/>
        <a:lstStyle/>
        <a:p>
          <a:endParaRPr lang="nb-NO"/>
        </a:p>
      </dgm:t>
    </dgm:pt>
    <dgm:pt modelId="{59AB59FB-EFF3-4D32-9085-48114A913C64}">
      <dgm:prSet/>
      <dgm:spPr>
        <a:solidFill>
          <a:srgbClr val="C2E88C"/>
        </a:solidFill>
        <a:ln>
          <a:solidFill>
            <a:schemeClr val="tx1"/>
          </a:solidFill>
        </a:ln>
      </dgm:spPr>
      <dgm:t>
        <a:bodyPr anchor="ctr"/>
        <a:lstStyle/>
        <a:p>
          <a:pPr algn="ctr">
            <a:spcBef>
              <a:spcPts val="0"/>
            </a:spcBef>
          </a:pPr>
          <a:r>
            <a:rPr lang="nb-NO" b="0" i="0" u="none" dirty="0"/>
            <a:t>Friluftshus på </a:t>
          </a:r>
          <a:r>
            <a:rPr lang="nb-NO" dirty="0"/>
            <a:t>Storesand</a:t>
          </a:r>
          <a:r>
            <a:rPr lang="nb-NO" b="0" i="0" u="none" dirty="0"/>
            <a:t> åpner! 2018…</a:t>
          </a:r>
        </a:p>
      </dgm:t>
    </dgm:pt>
    <dgm:pt modelId="{579E6F59-3BCD-44FB-B28A-311364BE05F0}" type="parTrans" cxnId="{72DEB035-D73F-4A37-96F6-02F29A063F92}">
      <dgm:prSet/>
      <dgm:spPr/>
      <dgm:t>
        <a:bodyPr/>
        <a:lstStyle/>
        <a:p>
          <a:endParaRPr lang="nb-NO"/>
        </a:p>
      </dgm:t>
    </dgm:pt>
    <dgm:pt modelId="{DAD83CDF-EB8D-4825-BC7B-2D6388EEA3E6}" type="sibTrans" cxnId="{72DEB035-D73F-4A37-96F6-02F29A063F92}">
      <dgm:prSet/>
      <dgm:spPr/>
      <dgm:t>
        <a:bodyPr/>
        <a:lstStyle/>
        <a:p>
          <a:endParaRPr lang="nb-NO"/>
        </a:p>
      </dgm:t>
    </dgm:pt>
    <dgm:pt modelId="{50DB0C5C-5C52-42CC-B9C2-B8C14DCDD038}">
      <dgm:prSet/>
      <dgm:spPr>
        <a:solidFill>
          <a:schemeClr val="tx2">
            <a:lumMod val="40000"/>
            <a:lumOff val="60000"/>
          </a:schemeClr>
        </a:solidFill>
        <a:ln>
          <a:solidFill>
            <a:schemeClr val="tx1"/>
          </a:solidFill>
        </a:ln>
      </dgm:spPr>
      <dgm:t>
        <a:bodyPr/>
        <a:lstStyle/>
        <a:p>
          <a:pPr algn="ctr"/>
          <a:r>
            <a:rPr lang="nb-NO" b="0" i="0" u="none" dirty="0"/>
            <a:t>Prosjektering og gjennomføring av byggeprosjekt</a:t>
          </a:r>
          <a:endParaRPr lang="nb-NO" dirty="0"/>
        </a:p>
      </dgm:t>
    </dgm:pt>
    <dgm:pt modelId="{8BE2A5BA-8B11-4AC0-B727-DE1C0647C43C}" type="sibTrans" cxnId="{45EF4BE8-04D1-44C0-B39B-4259A8A5A78A}">
      <dgm:prSet/>
      <dgm:spPr/>
      <dgm:t>
        <a:bodyPr/>
        <a:lstStyle/>
        <a:p>
          <a:endParaRPr lang="nb-NO"/>
        </a:p>
      </dgm:t>
    </dgm:pt>
    <dgm:pt modelId="{1408829A-71CA-4A4F-A848-6C0C6971A292}" type="parTrans" cxnId="{45EF4BE8-04D1-44C0-B39B-4259A8A5A78A}">
      <dgm:prSet/>
      <dgm:spPr/>
      <dgm:t>
        <a:bodyPr/>
        <a:lstStyle/>
        <a:p>
          <a:endParaRPr lang="nb-NO"/>
        </a:p>
      </dgm:t>
    </dgm:pt>
    <dgm:pt modelId="{734C5718-2108-4875-89AA-89308E3EDA62}">
      <dgm:prSet/>
      <dgm:spPr>
        <a:solidFill>
          <a:schemeClr val="tx2">
            <a:lumMod val="40000"/>
            <a:lumOff val="60000"/>
          </a:schemeClr>
        </a:solidFill>
        <a:ln>
          <a:solidFill>
            <a:schemeClr val="tx1"/>
          </a:solidFill>
        </a:ln>
      </dgm:spPr>
      <dgm:t>
        <a:bodyPr/>
        <a:lstStyle/>
        <a:p>
          <a:pPr algn="ctr"/>
          <a:r>
            <a:rPr lang="nb-NO" dirty="0"/>
            <a:t>Sikre finansiering av friluftshus </a:t>
          </a:r>
        </a:p>
      </dgm:t>
    </dgm:pt>
    <dgm:pt modelId="{64B9F81C-ADA2-48D0-9654-3CD484E767C5}" type="sibTrans" cxnId="{115E646B-FE59-4C79-921F-E82DEDD27648}">
      <dgm:prSet/>
      <dgm:spPr/>
      <dgm:t>
        <a:bodyPr/>
        <a:lstStyle/>
        <a:p>
          <a:endParaRPr lang="nb-NO"/>
        </a:p>
      </dgm:t>
    </dgm:pt>
    <dgm:pt modelId="{7892D3C0-625F-4B5D-81A6-0CA5FDAB0EA1}" type="parTrans" cxnId="{115E646B-FE59-4C79-921F-E82DEDD27648}">
      <dgm:prSet/>
      <dgm:spPr/>
      <dgm:t>
        <a:bodyPr/>
        <a:lstStyle/>
        <a:p>
          <a:endParaRPr lang="nb-NO"/>
        </a:p>
      </dgm:t>
    </dgm:pt>
    <dgm:pt modelId="{611C800A-FE79-46E9-AC5F-5949349B7E38}" type="pres">
      <dgm:prSet presAssocID="{C5F3C0F5-613F-4B0D-A9AF-1A51841BF922}" presName="Name0" presStyleCnt="0">
        <dgm:presLayoutVars>
          <dgm:chMax val="7"/>
          <dgm:chPref val="5"/>
        </dgm:presLayoutVars>
      </dgm:prSet>
      <dgm:spPr/>
    </dgm:pt>
    <dgm:pt modelId="{6CC0A318-031F-4E64-9DFB-6DB99A8709A5}" type="pres">
      <dgm:prSet presAssocID="{C5F3C0F5-613F-4B0D-A9AF-1A51841BF922}" presName="arrowNode" presStyleLbl="node1" presStyleIdx="0" presStyleCnt="1"/>
      <dgm:spPr/>
    </dgm:pt>
    <dgm:pt modelId="{A2B12276-D6E3-42B9-B5AC-A7A09307F4D4}" type="pres">
      <dgm:prSet presAssocID="{958AD98D-5DD2-4687-9382-11993838A176}" presName="txNode1" presStyleLbl="revTx" presStyleIdx="0" presStyleCnt="7" custLinFactNeighborX="-57693" custLinFactNeighborY="-15823">
        <dgm:presLayoutVars>
          <dgm:bulletEnabled val="1"/>
        </dgm:presLayoutVars>
      </dgm:prSet>
      <dgm:spPr/>
    </dgm:pt>
    <dgm:pt modelId="{BE85EC25-5BA7-4EF4-B5AC-F877BD06645A}" type="pres">
      <dgm:prSet presAssocID="{8A9F542D-707F-47DB-94A5-2AE0BEC75E55}" presName="txNode2" presStyleLbl="revTx" presStyleIdx="1" presStyleCnt="7" custScaleX="64393" custScaleY="121520" custLinFactX="-16087" custLinFactNeighborX="-100000" custLinFactNeighborY="26376">
        <dgm:presLayoutVars>
          <dgm:bulletEnabled val="1"/>
        </dgm:presLayoutVars>
      </dgm:prSet>
      <dgm:spPr/>
    </dgm:pt>
    <dgm:pt modelId="{7A16FF0E-DE41-4AD7-BFEB-607AB6D3B783}" type="pres">
      <dgm:prSet presAssocID="{410D93A4-08FE-46A1-B5E7-2C04D36719B1}" presName="dotNode2" presStyleCnt="0"/>
      <dgm:spPr/>
    </dgm:pt>
    <dgm:pt modelId="{CCDDCD2F-7DBA-4DAC-AB57-7FA5965EA7D2}" type="pres">
      <dgm:prSet presAssocID="{410D93A4-08FE-46A1-B5E7-2C04D36719B1}" presName="dotRepeatNode" presStyleLbl="fgShp" presStyleIdx="0" presStyleCnt="5"/>
      <dgm:spPr/>
    </dgm:pt>
    <dgm:pt modelId="{7A564D62-C5A8-49D4-B4BF-308B31B4A55C}" type="pres">
      <dgm:prSet presAssocID="{C1C7EC36-71F0-4F43-8819-60CE8B046A9E}" presName="txNode3" presStyleLbl="revTx" presStyleIdx="2" presStyleCnt="7" custLinFactY="-10428" custLinFactNeighborX="92483" custLinFactNeighborY="-100000">
        <dgm:presLayoutVars>
          <dgm:bulletEnabled val="1"/>
        </dgm:presLayoutVars>
      </dgm:prSet>
      <dgm:spPr/>
    </dgm:pt>
    <dgm:pt modelId="{4CAA9CE9-9483-427E-BE88-F338FD1B1251}" type="pres">
      <dgm:prSet presAssocID="{1F655BF5-6836-4126-A5CB-C25D9F332258}" presName="dotNode3" presStyleCnt="0"/>
      <dgm:spPr/>
    </dgm:pt>
    <dgm:pt modelId="{DF34350A-ADA1-4BE2-BBB9-42D3341E4EC2}" type="pres">
      <dgm:prSet presAssocID="{1F655BF5-6836-4126-A5CB-C25D9F332258}" presName="dotRepeatNode" presStyleLbl="fgShp" presStyleIdx="1" presStyleCnt="5"/>
      <dgm:spPr/>
    </dgm:pt>
    <dgm:pt modelId="{01FDF872-7784-474D-BCED-6793527F0DE1}" type="pres">
      <dgm:prSet presAssocID="{734C5718-2108-4875-89AA-89308E3EDA62}" presName="txNode4" presStyleLbl="revTx" presStyleIdx="3" presStyleCnt="7" custLinFactX="-18115" custLinFactNeighborX="-100000" custLinFactNeighborY="77393">
        <dgm:presLayoutVars>
          <dgm:bulletEnabled val="1"/>
        </dgm:presLayoutVars>
      </dgm:prSet>
      <dgm:spPr/>
    </dgm:pt>
    <dgm:pt modelId="{687FFA09-725A-4038-9FBA-9852B838D4AC}" type="pres">
      <dgm:prSet presAssocID="{64B9F81C-ADA2-48D0-9654-3CD484E767C5}" presName="dotNode4" presStyleCnt="0"/>
      <dgm:spPr/>
    </dgm:pt>
    <dgm:pt modelId="{8C34CBDA-4803-4122-BB13-467E1408FA57}" type="pres">
      <dgm:prSet presAssocID="{64B9F81C-ADA2-48D0-9654-3CD484E767C5}" presName="dotRepeatNode" presStyleLbl="fgShp" presStyleIdx="2" presStyleCnt="5"/>
      <dgm:spPr/>
    </dgm:pt>
    <dgm:pt modelId="{1668B385-7E64-4E36-B306-566B716BA25B}" type="pres">
      <dgm:prSet presAssocID="{4D1C5888-415D-4CBE-9288-79C356128126}" presName="txNode5" presStyleLbl="revTx" presStyleIdx="4" presStyleCnt="7" custScaleX="76624" custLinFactY="-14088" custLinFactNeighborX="90557" custLinFactNeighborY="-100000">
        <dgm:presLayoutVars>
          <dgm:bulletEnabled val="1"/>
        </dgm:presLayoutVars>
      </dgm:prSet>
      <dgm:spPr/>
    </dgm:pt>
    <dgm:pt modelId="{D8FEBF59-FB24-4BE5-9630-CAAB1E63F4F3}" type="pres">
      <dgm:prSet presAssocID="{1684EE7A-A5ED-4202-ADD6-1A7BB1D7D960}" presName="dotNode5" presStyleCnt="0"/>
      <dgm:spPr/>
    </dgm:pt>
    <dgm:pt modelId="{5E49803E-4E51-4169-AA4E-B6356A4C508A}" type="pres">
      <dgm:prSet presAssocID="{1684EE7A-A5ED-4202-ADD6-1A7BB1D7D960}" presName="dotRepeatNode" presStyleLbl="fgShp" presStyleIdx="3" presStyleCnt="5"/>
      <dgm:spPr/>
    </dgm:pt>
    <dgm:pt modelId="{A88CDA68-53D0-4BEC-91E5-0FFD27D33C98}" type="pres">
      <dgm:prSet presAssocID="{50DB0C5C-5C52-42CC-B9C2-B8C14DCDD038}" presName="txNode6" presStyleLbl="revTx" presStyleIdx="5" presStyleCnt="7" custLinFactNeighborX="-14362" custLinFactNeighborY="-35261">
        <dgm:presLayoutVars>
          <dgm:bulletEnabled val="1"/>
        </dgm:presLayoutVars>
      </dgm:prSet>
      <dgm:spPr/>
    </dgm:pt>
    <dgm:pt modelId="{44BD4E33-0DD2-40CE-AF4D-9D31EC4972F1}" type="pres">
      <dgm:prSet presAssocID="{8BE2A5BA-8B11-4AC0-B727-DE1C0647C43C}" presName="dotNode6" presStyleCnt="0"/>
      <dgm:spPr/>
    </dgm:pt>
    <dgm:pt modelId="{1A418121-7482-4E4E-88E4-141CB2DECF7E}" type="pres">
      <dgm:prSet presAssocID="{8BE2A5BA-8B11-4AC0-B727-DE1C0647C43C}" presName="dotRepeatNode" presStyleLbl="fgShp" presStyleIdx="4" presStyleCnt="5"/>
      <dgm:spPr/>
    </dgm:pt>
    <dgm:pt modelId="{D73C6172-0F23-4567-BDBE-6A697ED1E6A8}" type="pres">
      <dgm:prSet presAssocID="{59AB59FB-EFF3-4D32-9085-48114A913C64}" presName="txNode7" presStyleLbl="revTx" presStyleIdx="6" presStyleCnt="7" custScaleY="89286">
        <dgm:presLayoutVars>
          <dgm:bulletEnabled val="1"/>
        </dgm:presLayoutVars>
      </dgm:prSet>
      <dgm:spPr/>
    </dgm:pt>
  </dgm:ptLst>
  <dgm:cxnLst>
    <dgm:cxn modelId="{1B34DB73-760B-4536-BDF8-325F3266F79B}" type="presOf" srcId="{410D93A4-08FE-46A1-B5E7-2C04D36719B1}" destId="{CCDDCD2F-7DBA-4DAC-AB57-7FA5965EA7D2}" srcOrd="0" destOrd="0" presId="urn:microsoft.com/office/officeart/2009/3/layout/DescendingProcess"/>
    <dgm:cxn modelId="{37D02534-F676-479E-9BCE-1466EDB905BE}" type="presOf" srcId="{958AD98D-5DD2-4687-9382-11993838A176}" destId="{A2B12276-D6E3-42B9-B5AC-A7A09307F4D4}" srcOrd="0" destOrd="0" presId="urn:microsoft.com/office/officeart/2009/3/layout/DescendingProcess"/>
    <dgm:cxn modelId="{6EC87CBA-C95A-47E8-A445-6F05CC52E48E}" type="presOf" srcId="{C5F3C0F5-613F-4B0D-A9AF-1A51841BF922}" destId="{611C800A-FE79-46E9-AC5F-5949349B7E38}" srcOrd="0" destOrd="0" presId="urn:microsoft.com/office/officeart/2009/3/layout/DescendingProcess"/>
    <dgm:cxn modelId="{EF693A63-5D4F-48D5-9984-C4C61DB8702F}" srcId="{C5F3C0F5-613F-4B0D-A9AF-1A51841BF922}" destId="{8A9F542D-707F-47DB-94A5-2AE0BEC75E55}" srcOrd="1" destOrd="0" parTransId="{1ECE90FE-E43F-448C-A505-4F7ABF8ABABE}" sibTransId="{410D93A4-08FE-46A1-B5E7-2C04D36719B1}"/>
    <dgm:cxn modelId="{D9E94F77-3CDE-4770-87D2-145BA3B1A8DE}" srcId="{C5F3C0F5-613F-4B0D-A9AF-1A51841BF922}" destId="{958AD98D-5DD2-4687-9382-11993838A176}" srcOrd="0" destOrd="0" parTransId="{B2FB00C2-4E3A-4C0E-984C-E67B9DDAFCAD}" sibTransId="{3C325130-5D54-4876-9461-982B0C5A0A72}"/>
    <dgm:cxn modelId="{C9DC2C76-201B-40D3-B94C-0A49637E4C4D}" type="presOf" srcId="{8A9F542D-707F-47DB-94A5-2AE0BEC75E55}" destId="{BE85EC25-5BA7-4EF4-B5AC-F877BD06645A}" srcOrd="0" destOrd="0" presId="urn:microsoft.com/office/officeart/2009/3/layout/DescendingProcess"/>
    <dgm:cxn modelId="{E85CDD7B-2959-4D95-B79B-4D241AEB0959}" type="presOf" srcId="{8BE2A5BA-8B11-4AC0-B727-DE1C0647C43C}" destId="{1A418121-7482-4E4E-88E4-141CB2DECF7E}" srcOrd="0" destOrd="0" presId="urn:microsoft.com/office/officeart/2009/3/layout/DescendingProcess"/>
    <dgm:cxn modelId="{4AFEBEAC-BAC5-4CB0-8D12-EDD8B35B3F88}" type="presOf" srcId="{4D1C5888-415D-4CBE-9288-79C356128126}" destId="{1668B385-7E64-4E36-B306-566B716BA25B}" srcOrd="0" destOrd="0" presId="urn:microsoft.com/office/officeart/2009/3/layout/DescendingProcess"/>
    <dgm:cxn modelId="{72DEB035-D73F-4A37-96F6-02F29A063F92}" srcId="{C5F3C0F5-613F-4B0D-A9AF-1A51841BF922}" destId="{59AB59FB-EFF3-4D32-9085-48114A913C64}" srcOrd="6" destOrd="0" parTransId="{579E6F59-3BCD-44FB-B28A-311364BE05F0}" sibTransId="{DAD83CDF-EB8D-4825-BC7B-2D6388EEA3E6}"/>
    <dgm:cxn modelId="{6A05A041-E563-4157-A7F9-2E0A54F14F4B}" type="presOf" srcId="{1684EE7A-A5ED-4202-ADD6-1A7BB1D7D960}" destId="{5E49803E-4E51-4169-AA4E-B6356A4C508A}" srcOrd="0" destOrd="0" presId="urn:microsoft.com/office/officeart/2009/3/layout/DescendingProcess"/>
    <dgm:cxn modelId="{B224B5FC-7D37-4527-93A0-B4DE27417562}" type="presOf" srcId="{C1C7EC36-71F0-4F43-8819-60CE8B046A9E}" destId="{7A564D62-C5A8-49D4-B4BF-308B31B4A55C}" srcOrd="0" destOrd="0" presId="urn:microsoft.com/office/officeart/2009/3/layout/DescendingProcess"/>
    <dgm:cxn modelId="{2017BFDC-C646-41F9-BCD3-2EBF1C51FDCA}" type="presOf" srcId="{1F655BF5-6836-4126-A5CB-C25D9F332258}" destId="{DF34350A-ADA1-4BE2-BBB9-42D3341E4EC2}" srcOrd="0" destOrd="0" presId="urn:microsoft.com/office/officeart/2009/3/layout/DescendingProcess"/>
    <dgm:cxn modelId="{0153320B-93AE-48F9-B451-D7121C857BA8}" type="presOf" srcId="{50DB0C5C-5C52-42CC-B9C2-B8C14DCDD038}" destId="{A88CDA68-53D0-4BEC-91E5-0FFD27D33C98}" srcOrd="0" destOrd="0" presId="urn:microsoft.com/office/officeart/2009/3/layout/DescendingProcess"/>
    <dgm:cxn modelId="{9BA96735-B0A7-43B2-AB42-8DF9188A60D6}" type="presOf" srcId="{59AB59FB-EFF3-4D32-9085-48114A913C64}" destId="{D73C6172-0F23-4567-BDBE-6A697ED1E6A8}" srcOrd="0" destOrd="0" presId="urn:microsoft.com/office/officeart/2009/3/layout/DescendingProcess"/>
    <dgm:cxn modelId="{45EF4BE8-04D1-44C0-B39B-4259A8A5A78A}" srcId="{C5F3C0F5-613F-4B0D-A9AF-1A51841BF922}" destId="{50DB0C5C-5C52-42CC-B9C2-B8C14DCDD038}" srcOrd="5" destOrd="0" parTransId="{1408829A-71CA-4A4F-A848-6C0C6971A292}" sibTransId="{8BE2A5BA-8B11-4AC0-B727-DE1C0647C43C}"/>
    <dgm:cxn modelId="{115E646B-FE59-4C79-921F-E82DEDD27648}" srcId="{C5F3C0F5-613F-4B0D-A9AF-1A51841BF922}" destId="{734C5718-2108-4875-89AA-89308E3EDA62}" srcOrd="3" destOrd="0" parTransId="{7892D3C0-625F-4B5D-81A6-0CA5FDAB0EA1}" sibTransId="{64B9F81C-ADA2-48D0-9654-3CD484E767C5}"/>
    <dgm:cxn modelId="{7D05E794-EA79-4BC0-9639-1C884B1D053E}" srcId="{C5F3C0F5-613F-4B0D-A9AF-1A51841BF922}" destId="{C1C7EC36-71F0-4F43-8819-60CE8B046A9E}" srcOrd="2" destOrd="0" parTransId="{FA4F24A2-5F4F-4B45-B092-CDEA57AA3E6B}" sibTransId="{1F655BF5-6836-4126-A5CB-C25D9F332258}"/>
    <dgm:cxn modelId="{2DB4AA8A-D502-4664-AF99-E297BC0C778A}" type="presOf" srcId="{64B9F81C-ADA2-48D0-9654-3CD484E767C5}" destId="{8C34CBDA-4803-4122-BB13-467E1408FA57}" srcOrd="0" destOrd="0" presId="urn:microsoft.com/office/officeart/2009/3/layout/DescendingProcess"/>
    <dgm:cxn modelId="{DF4284FA-45CB-4A4F-895C-B8F089E2D715}" type="presOf" srcId="{734C5718-2108-4875-89AA-89308E3EDA62}" destId="{01FDF872-7784-474D-BCED-6793527F0DE1}" srcOrd="0" destOrd="0" presId="urn:microsoft.com/office/officeart/2009/3/layout/DescendingProcess"/>
    <dgm:cxn modelId="{59D7464A-EA56-43AD-A40D-1B5CF9B533D7}" srcId="{C5F3C0F5-613F-4B0D-A9AF-1A51841BF922}" destId="{4D1C5888-415D-4CBE-9288-79C356128126}" srcOrd="4" destOrd="0" parTransId="{2E36C19E-26D6-4B70-8102-C0C8695F78C2}" sibTransId="{1684EE7A-A5ED-4202-ADD6-1A7BB1D7D960}"/>
    <dgm:cxn modelId="{26DDE678-8F21-4312-AAD9-E4226C5A60AF}" type="presParOf" srcId="{611C800A-FE79-46E9-AC5F-5949349B7E38}" destId="{6CC0A318-031F-4E64-9DFB-6DB99A8709A5}" srcOrd="0" destOrd="0" presId="urn:microsoft.com/office/officeart/2009/3/layout/DescendingProcess"/>
    <dgm:cxn modelId="{ACAE29BA-DFEA-47CA-BD58-FA6C817CD74E}" type="presParOf" srcId="{611C800A-FE79-46E9-AC5F-5949349B7E38}" destId="{A2B12276-D6E3-42B9-B5AC-A7A09307F4D4}" srcOrd="1" destOrd="0" presId="urn:microsoft.com/office/officeart/2009/3/layout/DescendingProcess"/>
    <dgm:cxn modelId="{CAB19134-BC80-4228-94F2-B6A75D406ABD}" type="presParOf" srcId="{611C800A-FE79-46E9-AC5F-5949349B7E38}" destId="{BE85EC25-5BA7-4EF4-B5AC-F877BD06645A}" srcOrd="2" destOrd="0" presId="urn:microsoft.com/office/officeart/2009/3/layout/DescendingProcess"/>
    <dgm:cxn modelId="{B60C44D2-1B34-4CA1-8405-2CD24A83430A}" type="presParOf" srcId="{611C800A-FE79-46E9-AC5F-5949349B7E38}" destId="{7A16FF0E-DE41-4AD7-BFEB-607AB6D3B783}" srcOrd="3" destOrd="0" presId="urn:microsoft.com/office/officeart/2009/3/layout/DescendingProcess"/>
    <dgm:cxn modelId="{D7D6BC42-F04E-4983-8A8E-58CF6C3A45A3}" type="presParOf" srcId="{7A16FF0E-DE41-4AD7-BFEB-607AB6D3B783}" destId="{CCDDCD2F-7DBA-4DAC-AB57-7FA5965EA7D2}" srcOrd="0" destOrd="0" presId="urn:microsoft.com/office/officeart/2009/3/layout/DescendingProcess"/>
    <dgm:cxn modelId="{CE296CC5-7DAF-4278-9DA5-6761AD6DD1AF}" type="presParOf" srcId="{611C800A-FE79-46E9-AC5F-5949349B7E38}" destId="{7A564D62-C5A8-49D4-B4BF-308B31B4A55C}" srcOrd="4" destOrd="0" presId="urn:microsoft.com/office/officeart/2009/3/layout/DescendingProcess"/>
    <dgm:cxn modelId="{B0C3BFDF-6A41-44EE-9178-702EAF408577}" type="presParOf" srcId="{611C800A-FE79-46E9-AC5F-5949349B7E38}" destId="{4CAA9CE9-9483-427E-BE88-F338FD1B1251}" srcOrd="5" destOrd="0" presId="urn:microsoft.com/office/officeart/2009/3/layout/DescendingProcess"/>
    <dgm:cxn modelId="{497BE482-580A-4C07-AA23-0F9B58541FD6}" type="presParOf" srcId="{4CAA9CE9-9483-427E-BE88-F338FD1B1251}" destId="{DF34350A-ADA1-4BE2-BBB9-42D3341E4EC2}" srcOrd="0" destOrd="0" presId="urn:microsoft.com/office/officeart/2009/3/layout/DescendingProcess"/>
    <dgm:cxn modelId="{C3A0ED6F-5CE3-41AE-8326-E924BE6F5F59}" type="presParOf" srcId="{611C800A-FE79-46E9-AC5F-5949349B7E38}" destId="{01FDF872-7784-474D-BCED-6793527F0DE1}" srcOrd="6" destOrd="0" presId="urn:microsoft.com/office/officeart/2009/3/layout/DescendingProcess"/>
    <dgm:cxn modelId="{96A66EC0-9AD1-40C4-9F15-B77937C7F709}" type="presParOf" srcId="{611C800A-FE79-46E9-AC5F-5949349B7E38}" destId="{687FFA09-725A-4038-9FBA-9852B838D4AC}" srcOrd="7" destOrd="0" presId="urn:microsoft.com/office/officeart/2009/3/layout/DescendingProcess"/>
    <dgm:cxn modelId="{EDA1E270-6ED6-4999-ACDB-ED8F05C1750C}" type="presParOf" srcId="{687FFA09-725A-4038-9FBA-9852B838D4AC}" destId="{8C34CBDA-4803-4122-BB13-467E1408FA57}" srcOrd="0" destOrd="0" presId="urn:microsoft.com/office/officeart/2009/3/layout/DescendingProcess"/>
    <dgm:cxn modelId="{98B741FD-D6FB-4DDB-A4DB-BD52AA1D753D}" type="presParOf" srcId="{611C800A-FE79-46E9-AC5F-5949349B7E38}" destId="{1668B385-7E64-4E36-B306-566B716BA25B}" srcOrd="8" destOrd="0" presId="urn:microsoft.com/office/officeart/2009/3/layout/DescendingProcess"/>
    <dgm:cxn modelId="{2EB0CE1A-1042-4150-96A2-CABD3BDD61E4}" type="presParOf" srcId="{611C800A-FE79-46E9-AC5F-5949349B7E38}" destId="{D8FEBF59-FB24-4BE5-9630-CAAB1E63F4F3}" srcOrd="9" destOrd="0" presId="urn:microsoft.com/office/officeart/2009/3/layout/DescendingProcess"/>
    <dgm:cxn modelId="{127E1E42-3D26-42F6-9BDA-4C2A8A433AEF}" type="presParOf" srcId="{D8FEBF59-FB24-4BE5-9630-CAAB1E63F4F3}" destId="{5E49803E-4E51-4169-AA4E-B6356A4C508A}" srcOrd="0" destOrd="0" presId="urn:microsoft.com/office/officeart/2009/3/layout/DescendingProcess"/>
    <dgm:cxn modelId="{B756FD09-1D0F-459C-9AF1-87B4A4F2C9F9}" type="presParOf" srcId="{611C800A-FE79-46E9-AC5F-5949349B7E38}" destId="{A88CDA68-53D0-4BEC-91E5-0FFD27D33C98}" srcOrd="10" destOrd="0" presId="urn:microsoft.com/office/officeart/2009/3/layout/DescendingProcess"/>
    <dgm:cxn modelId="{4946466C-64E3-4700-A670-EEDDF942C90C}" type="presParOf" srcId="{611C800A-FE79-46E9-AC5F-5949349B7E38}" destId="{44BD4E33-0DD2-40CE-AF4D-9D31EC4972F1}" srcOrd="11" destOrd="0" presId="urn:microsoft.com/office/officeart/2009/3/layout/DescendingProcess"/>
    <dgm:cxn modelId="{0C5DF4A4-5D65-4386-80EB-8AE13B8182B6}" type="presParOf" srcId="{44BD4E33-0DD2-40CE-AF4D-9D31EC4972F1}" destId="{1A418121-7482-4E4E-88E4-141CB2DECF7E}" srcOrd="0" destOrd="0" presId="urn:microsoft.com/office/officeart/2009/3/layout/DescendingProcess"/>
    <dgm:cxn modelId="{49678FB1-8F73-486D-A19C-674918A39E2D}" type="presParOf" srcId="{611C800A-FE79-46E9-AC5F-5949349B7E38}" destId="{D73C6172-0F23-4567-BDBE-6A697ED1E6A8}"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2516E5-43C5-4B96-A9D3-AA192A1BB05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nb-NO"/>
        </a:p>
      </dgm:t>
    </dgm:pt>
    <dgm:pt modelId="{DB924ACA-1279-43A5-AF81-1CB5FD5B9EA8}">
      <dgm:prSet phldrT="[Tekst]"/>
      <dgm:spPr/>
      <dgm:t>
        <a:bodyPr/>
        <a:lstStyle/>
        <a:p>
          <a:r>
            <a:rPr lang="nb-NO" dirty="0"/>
            <a:t>Finansiering</a:t>
          </a:r>
        </a:p>
      </dgm:t>
    </dgm:pt>
    <dgm:pt modelId="{82C4CA61-8FAF-4F28-8582-DAAE211A8F08}" type="parTrans" cxnId="{7EAE5911-682A-4B71-BF4E-04F9CBED5578}">
      <dgm:prSet/>
      <dgm:spPr/>
      <dgm:t>
        <a:bodyPr/>
        <a:lstStyle/>
        <a:p>
          <a:endParaRPr lang="nb-NO"/>
        </a:p>
      </dgm:t>
    </dgm:pt>
    <dgm:pt modelId="{FE8DC385-669C-4C8D-8C97-CBB3F3F2AB70}" type="sibTrans" cxnId="{7EAE5911-682A-4B71-BF4E-04F9CBED5578}">
      <dgm:prSet/>
      <dgm:spPr/>
      <dgm:t>
        <a:bodyPr/>
        <a:lstStyle/>
        <a:p>
          <a:endParaRPr lang="nb-NO"/>
        </a:p>
      </dgm:t>
    </dgm:pt>
    <dgm:pt modelId="{04C9BB3F-28D6-44EA-886E-FC6EEC2E5F4A}">
      <dgm:prSet phldrT="[Tekst]" custT="1"/>
      <dgm:spPr/>
      <dgm:t>
        <a:bodyPr/>
        <a:lstStyle/>
        <a:p>
          <a:pPr marL="174625" lvl="1" indent="-87313" defTabSz="835025">
            <a:lnSpc>
              <a:spcPct val="90000"/>
            </a:lnSpc>
            <a:spcBef>
              <a:spcPct val="0"/>
            </a:spcBef>
            <a:spcAft>
              <a:spcPct val="15000"/>
            </a:spcAft>
            <a:buFont typeface="Arial" panose="020B0604020202020204" pitchFamily="34" charset="0"/>
            <a:buChar char="•"/>
          </a:pPr>
          <a:r>
            <a:rPr lang="nb-NO" sz="1800" dirty="0"/>
            <a:t>Fortsette å søke; fond, stiftelser, spillemidler</a:t>
          </a:r>
        </a:p>
      </dgm:t>
    </dgm:pt>
    <dgm:pt modelId="{11E7D951-66EF-4196-9FEE-6C55FC0B4334}" type="parTrans" cxnId="{1D76F9F7-F90A-4942-956E-DB1DE96A5B19}">
      <dgm:prSet/>
      <dgm:spPr/>
      <dgm:t>
        <a:bodyPr/>
        <a:lstStyle/>
        <a:p>
          <a:endParaRPr lang="nb-NO"/>
        </a:p>
      </dgm:t>
    </dgm:pt>
    <dgm:pt modelId="{372EE491-661C-4639-9A05-335490D149F8}" type="sibTrans" cxnId="{1D76F9F7-F90A-4942-956E-DB1DE96A5B19}">
      <dgm:prSet/>
      <dgm:spPr/>
      <dgm:t>
        <a:bodyPr/>
        <a:lstStyle/>
        <a:p>
          <a:endParaRPr lang="nb-NO"/>
        </a:p>
      </dgm:t>
    </dgm:pt>
    <dgm:pt modelId="{CB9554AF-EC65-4366-B8B0-47D065BF65AA}">
      <dgm:prSet phldrT="[Tekst]"/>
      <dgm:spPr/>
      <dgm:t>
        <a:bodyPr/>
        <a:lstStyle/>
        <a:p>
          <a:r>
            <a:rPr lang="nb-NO" dirty="0"/>
            <a:t>Prosjektering</a:t>
          </a:r>
        </a:p>
      </dgm:t>
    </dgm:pt>
    <dgm:pt modelId="{5D75F52D-8AAA-4C16-8DC9-CADE7A7A1F72}" type="parTrans" cxnId="{8A4A898F-D4FC-4E7A-BFBA-71A2B8017061}">
      <dgm:prSet/>
      <dgm:spPr/>
      <dgm:t>
        <a:bodyPr/>
        <a:lstStyle/>
        <a:p>
          <a:endParaRPr lang="nb-NO"/>
        </a:p>
      </dgm:t>
    </dgm:pt>
    <dgm:pt modelId="{8A3C2F59-549B-4DAB-97DA-FC0D893FFDF7}" type="sibTrans" cxnId="{8A4A898F-D4FC-4E7A-BFBA-71A2B8017061}">
      <dgm:prSet/>
      <dgm:spPr/>
      <dgm:t>
        <a:bodyPr/>
        <a:lstStyle/>
        <a:p>
          <a:endParaRPr lang="nb-NO"/>
        </a:p>
      </dgm:t>
    </dgm:pt>
    <dgm:pt modelId="{6258D4ED-E9FC-454C-B0AE-B3F92EB27054}">
      <dgm:prSet phldrT="[Tekst]" custT="1"/>
      <dgm:spPr/>
      <dgm:t>
        <a:bodyPr/>
        <a:lstStyle/>
        <a:p>
          <a:pPr marL="174625" indent="-87313">
            <a:buFont typeface="Arial" panose="020B0604020202020204" pitchFamily="34" charset="0"/>
            <a:buChar char="•"/>
          </a:pPr>
          <a:r>
            <a:rPr lang="nb-NO" sz="1800" dirty="0"/>
            <a:t>Lage anbudsutlysning</a:t>
          </a:r>
        </a:p>
      </dgm:t>
    </dgm:pt>
    <dgm:pt modelId="{D24C3CB4-0786-4435-AAA9-6C2D8FB115E2}" type="parTrans" cxnId="{72A3656F-4F10-4838-AF8E-4A20B8CBB972}">
      <dgm:prSet/>
      <dgm:spPr/>
      <dgm:t>
        <a:bodyPr/>
        <a:lstStyle/>
        <a:p>
          <a:endParaRPr lang="nb-NO"/>
        </a:p>
      </dgm:t>
    </dgm:pt>
    <dgm:pt modelId="{BD4FD8C2-F6E2-4B60-8BD3-AF59BC1C6759}" type="sibTrans" cxnId="{72A3656F-4F10-4838-AF8E-4A20B8CBB972}">
      <dgm:prSet/>
      <dgm:spPr/>
      <dgm:t>
        <a:bodyPr/>
        <a:lstStyle/>
        <a:p>
          <a:endParaRPr lang="nb-NO"/>
        </a:p>
      </dgm:t>
    </dgm:pt>
    <dgm:pt modelId="{15730875-4345-4A8B-902A-89155B264957}">
      <dgm:prSet phldrT="[Tekst]" custT="1"/>
      <dgm:spPr/>
      <dgm:t>
        <a:bodyPr/>
        <a:lstStyle/>
        <a:p>
          <a:pPr marL="174625" indent="-87313">
            <a:buFont typeface="Arial" panose="020B0604020202020204" pitchFamily="34" charset="0"/>
            <a:buChar char="•"/>
          </a:pPr>
          <a:r>
            <a:rPr lang="nb-NO" sz="1800" dirty="0"/>
            <a:t>Finne gode samarbeidsparter/ arkitekter/</a:t>
          </a:r>
          <a:r>
            <a:rPr lang="nb-NO" sz="1800" dirty="0" err="1"/>
            <a:t>entreprenøre</a:t>
          </a:r>
          <a:endParaRPr lang="nb-NO" sz="1800" dirty="0"/>
        </a:p>
      </dgm:t>
    </dgm:pt>
    <dgm:pt modelId="{681BDE05-8C8C-4B29-8B0F-43ADEF583E32}" type="sibTrans" cxnId="{C38A63D6-B127-4843-8735-38887AF73B00}">
      <dgm:prSet/>
      <dgm:spPr/>
      <dgm:t>
        <a:bodyPr/>
        <a:lstStyle/>
        <a:p>
          <a:endParaRPr lang="nb-NO"/>
        </a:p>
      </dgm:t>
    </dgm:pt>
    <dgm:pt modelId="{C896B46F-C9A9-4100-A3B5-C9CE64463B80}" type="parTrans" cxnId="{C38A63D6-B127-4843-8735-38887AF73B00}">
      <dgm:prSet/>
      <dgm:spPr/>
      <dgm:t>
        <a:bodyPr/>
        <a:lstStyle/>
        <a:p>
          <a:endParaRPr lang="nb-NO"/>
        </a:p>
      </dgm:t>
    </dgm:pt>
    <dgm:pt modelId="{EC7D41E5-905E-4C48-92F1-4FC6D539DF73}">
      <dgm:prSet phldrT="[Tekst]" custT="1"/>
      <dgm:spPr/>
      <dgm:t>
        <a:bodyPr/>
        <a:lstStyle/>
        <a:p>
          <a:pPr marL="174625" marR="0" lvl="0" indent="-87313" defTabSz="835025"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t>Kampanje for Storesand</a:t>
          </a:r>
        </a:p>
      </dgm:t>
    </dgm:pt>
    <dgm:pt modelId="{54343667-4B09-45A4-B569-E4C5FF69183E}" type="parTrans" cxnId="{96EEC5C2-2FA0-42EC-9B08-37B32848ED6E}">
      <dgm:prSet/>
      <dgm:spPr/>
      <dgm:t>
        <a:bodyPr/>
        <a:lstStyle/>
        <a:p>
          <a:endParaRPr lang="nb-NO"/>
        </a:p>
      </dgm:t>
    </dgm:pt>
    <dgm:pt modelId="{0D9A3DA5-6883-46B5-8FD6-14363E3C3CC2}" type="sibTrans" cxnId="{96EEC5C2-2FA0-42EC-9B08-37B32848ED6E}">
      <dgm:prSet/>
      <dgm:spPr/>
      <dgm:t>
        <a:bodyPr/>
        <a:lstStyle/>
        <a:p>
          <a:endParaRPr lang="nb-NO"/>
        </a:p>
      </dgm:t>
    </dgm:pt>
    <dgm:pt modelId="{4C46BABA-6D16-4B3C-A8BF-51535A4342B7}">
      <dgm:prSet phldrT="[Tekst]" custT="1"/>
      <dgm:spPr/>
      <dgm:t>
        <a:bodyPr/>
        <a:lstStyle/>
        <a:p>
          <a:pPr marL="174625" marR="0" lvl="0" indent="-87313" defTabSz="835025"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t>Interesse fra lokale og regionale sponsorer?</a:t>
          </a:r>
        </a:p>
        <a:p>
          <a:pPr marL="174625" marR="0" lvl="1" indent="-87313" defTabSz="914400" eaLnBrk="1" fontAlgn="auto" latinLnBrk="0" hangingPunct="1">
            <a:lnSpc>
              <a:spcPct val="100000"/>
            </a:lnSpc>
            <a:spcBef>
              <a:spcPts val="0"/>
            </a:spcBef>
            <a:spcAft>
              <a:spcPts val="0"/>
            </a:spcAft>
            <a:buClrTx/>
            <a:buSzTx/>
            <a:buFontTx/>
            <a:buNone/>
            <a:tabLst/>
            <a:defRPr/>
          </a:pPr>
          <a:endParaRPr lang="nb-NO" sz="1700" dirty="0"/>
        </a:p>
      </dgm:t>
    </dgm:pt>
    <dgm:pt modelId="{74905C86-3395-4BFE-B1F0-C15B1F17AD9A}" type="parTrans" cxnId="{7A578112-CBB8-4700-87EB-66D7E08EBA33}">
      <dgm:prSet/>
      <dgm:spPr/>
      <dgm:t>
        <a:bodyPr/>
        <a:lstStyle/>
        <a:p>
          <a:endParaRPr lang="nb-NO"/>
        </a:p>
      </dgm:t>
    </dgm:pt>
    <dgm:pt modelId="{C17E39CA-E517-4F7E-B975-2B83B89C51F6}" type="sibTrans" cxnId="{7A578112-CBB8-4700-87EB-66D7E08EBA33}">
      <dgm:prSet/>
      <dgm:spPr/>
      <dgm:t>
        <a:bodyPr/>
        <a:lstStyle/>
        <a:p>
          <a:endParaRPr lang="nb-NO"/>
        </a:p>
      </dgm:t>
    </dgm:pt>
    <dgm:pt modelId="{A98AA3C4-0BD9-406F-BD03-2F0EFADD8E17}">
      <dgm:prSet phldrT="[Tekst]" custT="1"/>
      <dgm:spPr/>
      <dgm:t>
        <a:bodyPr/>
        <a:lstStyle/>
        <a:p>
          <a:pPr marL="174625" indent="-87313">
            <a:buFont typeface="Arial" panose="020B0604020202020204" pitchFamily="34" charset="0"/>
            <a:buChar char="•"/>
          </a:pPr>
          <a:r>
            <a:rPr lang="nb-NO" sz="1800" dirty="0"/>
            <a:t>Byggeplaner.</a:t>
          </a:r>
        </a:p>
      </dgm:t>
    </dgm:pt>
    <dgm:pt modelId="{E434C371-CA3F-4FC6-A3CD-02C0F754F25E}" type="parTrans" cxnId="{3EB26C1C-9CF2-471D-AD78-610635D048E9}">
      <dgm:prSet/>
      <dgm:spPr/>
    </dgm:pt>
    <dgm:pt modelId="{0549FC6C-24C9-430D-82A6-C935A47E91D8}" type="sibTrans" cxnId="{3EB26C1C-9CF2-471D-AD78-610635D048E9}">
      <dgm:prSet/>
      <dgm:spPr/>
    </dgm:pt>
    <dgm:pt modelId="{D9F71F44-0CBB-440D-8756-4D14A9DD4E23}" type="pres">
      <dgm:prSet presAssocID="{3B2516E5-43C5-4B96-A9D3-AA192A1BB053}" presName="Name0" presStyleCnt="0">
        <dgm:presLayoutVars>
          <dgm:dir/>
          <dgm:animLvl val="lvl"/>
          <dgm:resizeHandles/>
        </dgm:presLayoutVars>
      </dgm:prSet>
      <dgm:spPr/>
    </dgm:pt>
    <dgm:pt modelId="{6EEAAD05-5F15-4197-9183-6D8927FC92F1}" type="pres">
      <dgm:prSet presAssocID="{DB924ACA-1279-43A5-AF81-1CB5FD5B9EA8}" presName="linNode" presStyleCnt="0"/>
      <dgm:spPr/>
    </dgm:pt>
    <dgm:pt modelId="{E0C722A1-C106-4B66-A8CE-68E7E7C49491}" type="pres">
      <dgm:prSet presAssocID="{DB924ACA-1279-43A5-AF81-1CB5FD5B9EA8}" presName="parentShp" presStyleLbl="node1" presStyleIdx="0" presStyleCnt="2" custScaleX="80790" custScaleY="56444" custLinFactNeighborX="-6250">
        <dgm:presLayoutVars>
          <dgm:bulletEnabled val="1"/>
        </dgm:presLayoutVars>
      </dgm:prSet>
      <dgm:spPr/>
    </dgm:pt>
    <dgm:pt modelId="{41D5F6EF-2CAE-4BB2-9C9D-47A530891EC3}" type="pres">
      <dgm:prSet presAssocID="{DB924ACA-1279-43A5-AF81-1CB5FD5B9EA8}" presName="childShp" presStyleLbl="bgAccFollowNode1" presStyleIdx="0" presStyleCnt="2" custLinFactNeighborX="-6764" custLinFactNeighborY="66">
        <dgm:presLayoutVars>
          <dgm:bulletEnabled val="1"/>
        </dgm:presLayoutVars>
      </dgm:prSet>
      <dgm:spPr/>
    </dgm:pt>
    <dgm:pt modelId="{B944CA77-448A-4BDD-B3A2-96671B66D898}" type="pres">
      <dgm:prSet presAssocID="{FE8DC385-669C-4C8D-8C97-CBB3F3F2AB70}" presName="spacing" presStyleCnt="0"/>
      <dgm:spPr/>
    </dgm:pt>
    <dgm:pt modelId="{8DCBD60C-2845-46B4-9E08-AE557135333A}" type="pres">
      <dgm:prSet presAssocID="{CB9554AF-EC65-4366-B8B0-47D065BF65AA}" presName="linNode" presStyleCnt="0"/>
      <dgm:spPr/>
    </dgm:pt>
    <dgm:pt modelId="{502C6E10-36B4-41D4-AE1C-6A077ADFD99C}" type="pres">
      <dgm:prSet presAssocID="{CB9554AF-EC65-4366-B8B0-47D065BF65AA}" presName="parentShp" presStyleLbl="node1" presStyleIdx="1" presStyleCnt="2" custScaleX="80790" custScaleY="56889" custLinFactNeighborX="-4117" custLinFactNeighborY="-10444">
        <dgm:presLayoutVars>
          <dgm:bulletEnabled val="1"/>
        </dgm:presLayoutVars>
      </dgm:prSet>
      <dgm:spPr/>
    </dgm:pt>
    <dgm:pt modelId="{73DFF3B9-56E1-4B51-878E-E18B0B74544A}" type="pres">
      <dgm:prSet presAssocID="{CB9554AF-EC65-4366-B8B0-47D065BF65AA}" presName="childShp" presStyleLbl="bgAccFollowNode1" presStyleIdx="1" presStyleCnt="2" custLinFactNeighborX="-6702" custLinFactNeighborY="-9896">
        <dgm:presLayoutVars>
          <dgm:bulletEnabled val="1"/>
        </dgm:presLayoutVars>
      </dgm:prSet>
      <dgm:spPr/>
    </dgm:pt>
  </dgm:ptLst>
  <dgm:cxnLst>
    <dgm:cxn modelId="{7EAE5911-682A-4B71-BF4E-04F9CBED5578}" srcId="{3B2516E5-43C5-4B96-A9D3-AA192A1BB053}" destId="{DB924ACA-1279-43A5-AF81-1CB5FD5B9EA8}" srcOrd="0" destOrd="0" parTransId="{82C4CA61-8FAF-4F28-8582-DAAE211A8F08}" sibTransId="{FE8DC385-669C-4C8D-8C97-CBB3F3F2AB70}"/>
    <dgm:cxn modelId="{1A4A1B37-3574-47FB-B021-BA325BC5D330}" type="presOf" srcId="{6258D4ED-E9FC-454C-B0AE-B3F92EB27054}" destId="{73DFF3B9-56E1-4B51-878E-E18B0B74544A}" srcOrd="0" destOrd="0" presId="urn:microsoft.com/office/officeart/2005/8/layout/vList6"/>
    <dgm:cxn modelId="{8A4A898F-D4FC-4E7A-BFBA-71A2B8017061}" srcId="{3B2516E5-43C5-4B96-A9D3-AA192A1BB053}" destId="{CB9554AF-EC65-4366-B8B0-47D065BF65AA}" srcOrd="1" destOrd="0" parTransId="{5D75F52D-8AAA-4C16-8DC9-CADE7A7A1F72}" sibTransId="{8A3C2F59-549B-4DAB-97DA-FC0D893FFDF7}"/>
    <dgm:cxn modelId="{864C69AA-7285-4577-93EF-D46F0A9A7BEE}" type="presOf" srcId="{3B2516E5-43C5-4B96-A9D3-AA192A1BB053}" destId="{D9F71F44-0CBB-440D-8756-4D14A9DD4E23}" srcOrd="0" destOrd="0" presId="urn:microsoft.com/office/officeart/2005/8/layout/vList6"/>
    <dgm:cxn modelId="{76E65042-CA3A-4E57-9DE7-A6626A0F5E22}" type="presOf" srcId="{4C46BABA-6D16-4B3C-A8BF-51535A4342B7}" destId="{41D5F6EF-2CAE-4BB2-9C9D-47A530891EC3}" srcOrd="0" destOrd="2" presId="urn:microsoft.com/office/officeart/2005/8/layout/vList6"/>
    <dgm:cxn modelId="{484C15CD-998C-4F4E-83E5-BC15C08A1A91}" type="presOf" srcId="{15730875-4345-4A8B-902A-89155B264957}" destId="{73DFF3B9-56E1-4B51-878E-E18B0B74544A}" srcOrd="0" destOrd="1" presId="urn:microsoft.com/office/officeart/2005/8/layout/vList6"/>
    <dgm:cxn modelId="{484662FE-0A5B-43EB-9399-5781B9036716}" type="presOf" srcId="{DB924ACA-1279-43A5-AF81-1CB5FD5B9EA8}" destId="{E0C722A1-C106-4B66-A8CE-68E7E7C49491}" srcOrd="0" destOrd="0" presId="urn:microsoft.com/office/officeart/2005/8/layout/vList6"/>
    <dgm:cxn modelId="{4811227C-A94C-4866-AED8-CCD134836640}" type="presOf" srcId="{04C9BB3F-28D6-44EA-886E-FC6EEC2E5F4A}" destId="{41D5F6EF-2CAE-4BB2-9C9D-47A530891EC3}" srcOrd="0" destOrd="0" presId="urn:microsoft.com/office/officeart/2005/8/layout/vList6"/>
    <dgm:cxn modelId="{B944021E-05D9-4BC9-9A45-75C390CE179B}" type="presOf" srcId="{CB9554AF-EC65-4366-B8B0-47D065BF65AA}" destId="{502C6E10-36B4-41D4-AE1C-6A077ADFD99C}" srcOrd="0" destOrd="0" presId="urn:microsoft.com/office/officeart/2005/8/layout/vList6"/>
    <dgm:cxn modelId="{96EEC5C2-2FA0-42EC-9B08-37B32848ED6E}" srcId="{DB924ACA-1279-43A5-AF81-1CB5FD5B9EA8}" destId="{EC7D41E5-905E-4C48-92F1-4FC6D539DF73}" srcOrd="1" destOrd="0" parTransId="{54343667-4B09-45A4-B569-E4C5FF69183E}" sibTransId="{0D9A3DA5-6883-46B5-8FD6-14363E3C3CC2}"/>
    <dgm:cxn modelId="{3EB26C1C-9CF2-471D-AD78-610635D048E9}" srcId="{CB9554AF-EC65-4366-B8B0-47D065BF65AA}" destId="{A98AA3C4-0BD9-406F-BD03-2F0EFADD8E17}" srcOrd="2" destOrd="0" parTransId="{E434C371-CA3F-4FC6-A3CD-02C0F754F25E}" sibTransId="{0549FC6C-24C9-430D-82A6-C935A47E91D8}"/>
    <dgm:cxn modelId="{1D76F9F7-F90A-4942-956E-DB1DE96A5B19}" srcId="{DB924ACA-1279-43A5-AF81-1CB5FD5B9EA8}" destId="{04C9BB3F-28D6-44EA-886E-FC6EEC2E5F4A}" srcOrd="0" destOrd="0" parTransId="{11E7D951-66EF-4196-9FEE-6C55FC0B4334}" sibTransId="{372EE491-661C-4639-9A05-335490D149F8}"/>
    <dgm:cxn modelId="{7A578112-CBB8-4700-87EB-66D7E08EBA33}" srcId="{DB924ACA-1279-43A5-AF81-1CB5FD5B9EA8}" destId="{4C46BABA-6D16-4B3C-A8BF-51535A4342B7}" srcOrd="2" destOrd="0" parTransId="{74905C86-3395-4BFE-B1F0-C15B1F17AD9A}" sibTransId="{C17E39CA-E517-4F7E-B975-2B83B89C51F6}"/>
    <dgm:cxn modelId="{72A3656F-4F10-4838-AF8E-4A20B8CBB972}" srcId="{CB9554AF-EC65-4366-B8B0-47D065BF65AA}" destId="{6258D4ED-E9FC-454C-B0AE-B3F92EB27054}" srcOrd="0" destOrd="0" parTransId="{D24C3CB4-0786-4435-AAA9-6C2D8FB115E2}" sibTransId="{BD4FD8C2-F6E2-4B60-8BD3-AF59BC1C6759}"/>
    <dgm:cxn modelId="{C38A63D6-B127-4843-8735-38887AF73B00}" srcId="{CB9554AF-EC65-4366-B8B0-47D065BF65AA}" destId="{15730875-4345-4A8B-902A-89155B264957}" srcOrd="1" destOrd="0" parTransId="{C896B46F-C9A9-4100-A3B5-C9CE64463B80}" sibTransId="{681BDE05-8C8C-4B29-8B0F-43ADEF583E32}"/>
    <dgm:cxn modelId="{29A9E71A-65E6-4D79-A686-ECC0DCBC21AF}" type="presOf" srcId="{EC7D41E5-905E-4C48-92F1-4FC6D539DF73}" destId="{41D5F6EF-2CAE-4BB2-9C9D-47A530891EC3}" srcOrd="0" destOrd="1" presId="urn:microsoft.com/office/officeart/2005/8/layout/vList6"/>
    <dgm:cxn modelId="{51B140C3-8F2A-4502-B7A5-E68689BAB2AA}" type="presOf" srcId="{A98AA3C4-0BD9-406F-BD03-2F0EFADD8E17}" destId="{73DFF3B9-56E1-4B51-878E-E18B0B74544A}" srcOrd="0" destOrd="2" presId="urn:microsoft.com/office/officeart/2005/8/layout/vList6"/>
    <dgm:cxn modelId="{9BB443F6-A7B4-4100-BC7B-9D4FAC4E241A}" type="presParOf" srcId="{D9F71F44-0CBB-440D-8756-4D14A9DD4E23}" destId="{6EEAAD05-5F15-4197-9183-6D8927FC92F1}" srcOrd="0" destOrd="0" presId="urn:microsoft.com/office/officeart/2005/8/layout/vList6"/>
    <dgm:cxn modelId="{8C7FCDCA-34D1-42F0-8B82-1D70B1D638B9}" type="presParOf" srcId="{6EEAAD05-5F15-4197-9183-6D8927FC92F1}" destId="{E0C722A1-C106-4B66-A8CE-68E7E7C49491}" srcOrd="0" destOrd="0" presId="urn:microsoft.com/office/officeart/2005/8/layout/vList6"/>
    <dgm:cxn modelId="{50326A16-E1AB-4E33-83B3-156661C0137B}" type="presParOf" srcId="{6EEAAD05-5F15-4197-9183-6D8927FC92F1}" destId="{41D5F6EF-2CAE-4BB2-9C9D-47A530891EC3}" srcOrd="1" destOrd="0" presId="urn:microsoft.com/office/officeart/2005/8/layout/vList6"/>
    <dgm:cxn modelId="{0C0ADD65-70C6-4BDE-BAB7-C41BBFC01044}" type="presParOf" srcId="{D9F71F44-0CBB-440D-8756-4D14A9DD4E23}" destId="{B944CA77-448A-4BDD-B3A2-96671B66D898}" srcOrd="1" destOrd="0" presId="urn:microsoft.com/office/officeart/2005/8/layout/vList6"/>
    <dgm:cxn modelId="{E0A7427C-C0BB-4329-B432-D5B7BF83802A}" type="presParOf" srcId="{D9F71F44-0CBB-440D-8756-4D14A9DD4E23}" destId="{8DCBD60C-2845-46B4-9E08-AE557135333A}" srcOrd="2" destOrd="0" presId="urn:microsoft.com/office/officeart/2005/8/layout/vList6"/>
    <dgm:cxn modelId="{4AE0E0A9-BCA9-49C4-AA6F-E934A39E6EC3}" type="presParOf" srcId="{8DCBD60C-2845-46B4-9E08-AE557135333A}" destId="{502C6E10-36B4-41D4-AE1C-6A077ADFD99C}" srcOrd="0" destOrd="0" presId="urn:microsoft.com/office/officeart/2005/8/layout/vList6"/>
    <dgm:cxn modelId="{399ABA0C-5210-444D-88A5-A821D724429A}" type="presParOf" srcId="{8DCBD60C-2845-46B4-9E08-AE557135333A}" destId="{73DFF3B9-56E1-4B51-878E-E18B0B74544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0A318-031F-4E64-9DFB-6DB99A8709A5}">
      <dsp:nvSpPr>
        <dsp:cNvPr id="0" name=""/>
        <dsp:cNvSpPr/>
      </dsp:nvSpPr>
      <dsp:spPr>
        <a:xfrm rot="4396374">
          <a:off x="1701581" y="1160651"/>
          <a:ext cx="5035087" cy="3511345"/>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DCD2F-7DBA-4DAC-AB57-7FA5965EA7D2}">
      <dsp:nvSpPr>
        <dsp:cNvPr id="0" name=""/>
        <dsp:cNvSpPr/>
      </dsp:nvSpPr>
      <dsp:spPr>
        <a:xfrm>
          <a:off x="3417718" y="1507156"/>
          <a:ext cx="127151" cy="12715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34350A-ADA1-4BE2-BBB9-42D3341E4EC2}">
      <dsp:nvSpPr>
        <dsp:cNvPr id="0" name=""/>
        <dsp:cNvSpPr/>
      </dsp:nvSpPr>
      <dsp:spPr>
        <a:xfrm>
          <a:off x="4027230" y="1933522"/>
          <a:ext cx="127151" cy="12715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34CBDA-4803-4122-BB13-467E1408FA57}">
      <dsp:nvSpPr>
        <dsp:cNvPr id="0" name=""/>
        <dsp:cNvSpPr/>
      </dsp:nvSpPr>
      <dsp:spPr>
        <a:xfrm>
          <a:off x="4540503" y="2430464"/>
          <a:ext cx="127151" cy="12715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B12276-D6E3-42B9-B5AC-A7A09307F4D4}">
      <dsp:nvSpPr>
        <dsp:cNvPr id="0" name=""/>
        <dsp:cNvSpPr/>
      </dsp:nvSpPr>
      <dsp:spPr>
        <a:xfrm>
          <a:off x="0" y="0"/>
          <a:ext cx="2373887" cy="933223"/>
        </a:xfrm>
        <a:prstGeom prst="rect">
          <a:avLst/>
        </a:prstGeom>
        <a:solidFill>
          <a:srgbClr val="FFC00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marL="0" lvl="0" indent="0" algn="ctr" defTabSz="755650">
            <a:lnSpc>
              <a:spcPct val="90000"/>
            </a:lnSpc>
            <a:spcBef>
              <a:spcPct val="0"/>
            </a:spcBef>
            <a:spcAft>
              <a:spcPct val="35000"/>
            </a:spcAft>
            <a:buNone/>
          </a:pPr>
          <a:r>
            <a:rPr lang="nb-NO" sz="1700" b="0" i="0" u="none" kern="1200" dirty="0"/>
            <a:t>Etablert arbeidsgruppe for Storesand</a:t>
          </a:r>
        </a:p>
        <a:p>
          <a:pPr marL="0" lvl="0" indent="0" algn="ctr" defTabSz="755650">
            <a:lnSpc>
              <a:spcPct val="90000"/>
            </a:lnSpc>
            <a:spcBef>
              <a:spcPct val="0"/>
            </a:spcBef>
            <a:spcAft>
              <a:spcPct val="35000"/>
            </a:spcAft>
            <a:buNone/>
          </a:pPr>
          <a:r>
            <a:rPr lang="nb-NO" sz="1700" b="0" i="0" u="none" kern="1200" dirty="0"/>
            <a:t>2010</a:t>
          </a:r>
          <a:endParaRPr lang="nb-NO" sz="1700" kern="1200" dirty="0"/>
        </a:p>
      </dsp:txBody>
      <dsp:txXfrm>
        <a:off x="0" y="0"/>
        <a:ext cx="2373887" cy="933223"/>
      </dsp:txXfrm>
    </dsp:sp>
    <dsp:sp modelId="{BE85EC25-5BA7-4EF4-B5AC-F877BD06645A}">
      <dsp:nvSpPr>
        <dsp:cNvPr id="0" name=""/>
        <dsp:cNvSpPr/>
      </dsp:nvSpPr>
      <dsp:spPr>
        <a:xfrm>
          <a:off x="655806" y="1249852"/>
          <a:ext cx="2313583" cy="1134053"/>
        </a:xfrm>
        <a:prstGeom prst="rect">
          <a:avLst/>
        </a:prstGeom>
        <a:solidFill>
          <a:srgbClr val="FFC00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b="0" i="0" u="none" kern="1200" dirty="0"/>
            <a:t>Prosjektplan og målsetting om oppgradering</a:t>
          </a:r>
        </a:p>
        <a:p>
          <a:pPr marL="0" lvl="0" indent="0" algn="ctr" defTabSz="755650">
            <a:lnSpc>
              <a:spcPct val="90000"/>
            </a:lnSpc>
            <a:spcBef>
              <a:spcPct val="0"/>
            </a:spcBef>
            <a:spcAft>
              <a:spcPct val="35000"/>
            </a:spcAft>
            <a:buNone/>
          </a:pPr>
          <a:r>
            <a:rPr lang="nb-NO" sz="1700" b="0" i="0" u="none" kern="1200" dirty="0"/>
            <a:t>2014</a:t>
          </a:r>
          <a:endParaRPr lang="nb-NO" sz="1700" kern="1200" dirty="0"/>
        </a:p>
      </dsp:txBody>
      <dsp:txXfrm>
        <a:off x="655806" y="1249852"/>
        <a:ext cx="2313583" cy="1134053"/>
      </dsp:txXfrm>
    </dsp:sp>
    <dsp:sp modelId="{7A564D62-C5A8-49D4-B4BF-308B31B4A55C}">
      <dsp:nvSpPr>
        <dsp:cNvPr id="0" name=""/>
        <dsp:cNvSpPr/>
      </dsp:nvSpPr>
      <dsp:spPr>
        <a:xfrm>
          <a:off x="3322141" y="499946"/>
          <a:ext cx="2117251" cy="933223"/>
        </a:xfrm>
        <a:prstGeom prst="rect">
          <a:avLst/>
        </a:prstGeom>
        <a:solidFill>
          <a:srgbClr val="92D05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kern="1200" dirty="0"/>
            <a:t>Vann- og avløpsledning til Storesand </a:t>
          </a:r>
        </a:p>
        <a:p>
          <a:pPr marL="0" lvl="0" indent="0" algn="ctr" defTabSz="755650">
            <a:lnSpc>
              <a:spcPct val="90000"/>
            </a:lnSpc>
            <a:spcBef>
              <a:spcPct val="0"/>
            </a:spcBef>
            <a:spcAft>
              <a:spcPct val="35000"/>
            </a:spcAft>
            <a:buNone/>
          </a:pPr>
          <a:r>
            <a:rPr lang="nb-NO" sz="1700" kern="1200" dirty="0"/>
            <a:t>2015</a:t>
          </a:r>
        </a:p>
      </dsp:txBody>
      <dsp:txXfrm>
        <a:off x="3322141" y="499946"/>
        <a:ext cx="2117251" cy="933223"/>
      </dsp:txXfrm>
    </dsp:sp>
    <dsp:sp modelId="{5E49803E-4E51-4169-AA4E-B6356A4C508A}">
      <dsp:nvSpPr>
        <dsp:cNvPr id="0" name=""/>
        <dsp:cNvSpPr/>
      </dsp:nvSpPr>
      <dsp:spPr>
        <a:xfrm>
          <a:off x="4984484" y="2979899"/>
          <a:ext cx="127151" cy="12715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DF872-7784-474D-BCED-6793527F0DE1}">
      <dsp:nvSpPr>
        <dsp:cNvPr id="0" name=""/>
        <dsp:cNvSpPr/>
      </dsp:nvSpPr>
      <dsp:spPr>
        <a:xfrm>
          <a:off x="2322269" y="2749678"/>
          <a:ext cx="2502205" cy="933223"/>
        </a:xfrm>
        <a:prstGeom prst="rect">
          <a:avLst/>
        </a:prstGeom>
        <a:solidFill>
          <a:schemeClr val="tx2">
            <a:lumMod val="40000"/>
            <a:lumOff val="6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kern="1200" dirty="0"/>
            <a:t>Sikre finansiering av friluftshus </a:t>
          </a:r>
        </a:p>
      </dsp:txBody>
      <dsp:txXfrm>
        <a:off x="2322269" y="2749678"/>
        <a:ext cx="2502205" cy="933223"/>
      </dsp:txXfrm>
    </dsp:sp>
    <dsp:sp modelId="{1668B385-7E64-4E36-B306-566B716BA25B}">
      <dsp:nvSpPr>
        <dsp:cNvPr id="0" name=""/>
        <dsp:cNvSpPr/>
      </dsp:nvSpPr>
      <dsp:spPr>
        <a:xfrm>
          <a:off x="4644018" y="1512167"/>
          <a:ext cx="2458064" cy="933223"/>
        </a:xfrm>
        <a:prstGeom prst="rect">
          <a:avLst/>
        </a:prstGeom>
        <a:solidFill>
          <a:srgbClr val="92D050"/>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kern="1200" dirty="0"/>
            <a:t>Sparebankstiftelsen bevilger 2.5 millioner!</a:t>
          </a:r>
        </a:p>
        <a:p>
          <a:pPr marL="0" lvl="0" indent="0" algn="ctr" defTabSz="755650">
            <a:lnSpc>
              <a:spcPct val="90000"/>
            </a:lnSpc>
            <a:spcBef>
              <a:spcPct val="0"/>
            </a:spcBef>
            <a:spcAft>
              <a:spcPct val="35000"/>
            </a:spcAft>
            <a:buNone/>
          </a:pPr>
          <a:r>
            <a:rPr lang="nb-NO" sz="1700" kern="1200" dirty="0"/>
            <a:t>2015</a:t>
          </a:r>
        </a:p>
      </dsp:txBody>
      <dsp:txXfrm>
        <a:off x="4644018" y="1512167"/>
        <a:ext cx="2458064" cy="933223"/>
      </dsp:txXfrm>
    </dsp:sp>
    <dsp:sp modelId="{1A418121-7482-4E4E-88E4-141CB2DECF7E}">
      <dsp:nvSpPr>
        <dsp:cNvPr id="0" name=""/>
        <dsp:cNvSpPr/>
      </dsp:nvSpPr>
      <dsp:spPr>
        <a:xfrm>
          <a:off x="5342492" y="3540417"/>
          <a:ext cx="127151" cy="12715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8CDA68-53D0-4BEC-91E5-0FFD27D33C98}">
      <dsp:nvSpPr>
        <dsp:cNvPr id="0" name=""/>
        <dsp:cNvSpPr/>
      </dsp:nvSpPr>
      <dsp:spPr>
        <a:xfrm>
          <a:off x="5652120" y="2808317"/>
          <a:ext cx="1860614" cy="933223"/>
        </a:xfrm>
        <a:prstGeom prst="rect">
          <a:avLst/>
        </a:prstGeom>
        <a:solidFill>
          <a:schemeClr val="tx2">
            <a:lumMod val="40000"/>
            <a:lumOff val="6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b="0" i="0" u="none" kern="1200" dirty="0"/>
            <a:t>Prosjektering og gjennomføring av byggeprosjekt</a:t>
          </a:r>
          <a:endParaRPr lang="nb-NO" sz="1700" kern="1200" dirty="0"/>
        </a:p>
      </dsp:txBody>
      <dsp:txXfrm>
        <a:off x="5652120" y="2808317"/>
        <a:ext cx="1860614" cy="933223"/>
      </dsp:txXfrm>
    </dsp:sp>
    <dsp:sp modelId="{D73C6172-0F23-4567-BDBE-6A697ED1E6A8}">
      <dsp:nvSpPr>
        <dsp:cNvPr id="0" name=""/>
        <dsp:cNvSpPr/>
      </dsp:nvSpPr>
      <dsp:spPr>
        <a:xfrm>
          <a:off x="4572000" y="4949417"/>
          <a:ext cx="3207956" cy="833238"/>
        </a:xfrm>
        <a:prstGeom prst="rect">
          <a:avLst/>
        </a:prstGeom>
        <a:solidFill>
          <a:srgbClr val="C2E88C"/>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b="0" i="0" u="none" kern="1200" dirty="0"/>
            <a:t>Friluftshus på </a:t>
          </a:r>
          <a:r>
            <a:rPr lang="nb-NO" sz="1700" kern="1200" dirty="0"/>
            <a:t>Storesand</a:t>
          </a:r>
          <a:r>
            <a:rPr lang="nb-NO" sz="1700" b="0" i="0" u="none" kern="1200" dirty="0"/>
            <a:t> åpner! 2018…</a:t>
          </a:r>
        </a:p>
      </dsp:txBody>
      <dsp:txXfrm>
        <a:off x="4572000" y="4949417"/>
        <a:ext cx="3207956" cy="833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5F6EF-2CAE-4BB2-9C9D-47A530891EC3}">
      <dsp:nvSpPr>
        <dsp:cNvPr id="0" name=""/>
        <dsp:cNvSpPr/>
      </dsp:nvSpPr>
      <dsp:spPr>
        <a:xfrm>
          <a:off x="1882355" y="1974"/>
          <a:ext cx="337618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4625" lvl="1" indent="-87313" algn="l" defTabSz="835025">
            <a:lnSpc>
              <a:spcPct val="90000"/>
            </a:lnSpc>
            <a:spcBef>
              <a:spcPct val="0"/>
            </a:spcBef>
            <a:spcAft>
              <a:spcPct val="15000"/>
            </a:spcAft>
            <a:buFont typeface="Arial" panose="020B0604020202020204" pitchFamily="34" charset="0"/>
            <a:buChar char="•"/>
          </a:pPr>
          <a:r>
            <a:rPr lang="nb-NO" sz="1800" kern="1200" dirty="0"/>
            <a:t>Fortsette å søke; fond, stiftelser, spillemidler</a:t>
          </a:r>
        </a:p>
        <a:p>
          <a:pPr marL="174625" marR="0" lvl="0" indent="-87313" algn="l" defTabSz="835025"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800" kern="1200" dirty="0"/>
            <a:t>Kampanje for Storesand</a:t>
          </a:r>
        </a:p>
        <a:p>
          <a:pPr marL="174625" marR="0" lvl="0" indent="-87313" algn="l" defTabSz="835025" eaLnBrk="1" fontAlgn="auto" latinLnBrk="0" hangingPunct="1">
            <a:lnSpc>
              <a:spcPct val="100000"/>
            </a:lnSpc>
            <a:spcBef>
              <a:spcPct val="0"/>
            </a:spcBef>
            <a:spcAft>
              <a:spcPts val="0"/>
            </a:spcAft>
            <a:buClrTx/>
            <a:buSzTx/>
            <a:buFont typeface="Arial" panose="020B0604020202020204" pitchFamily="34" charset="0"/>
            <a:buChar char="•"/>
            <a:tabLst/>
            <a:defRPr/>
          </a:pPr>
          <a:r>
            <a:rPr lang="nb-NO" sz="1800" kern="1200" dirty="0"/>
            <a:t>Interesse fra lokale og regionale sponsorer?</a:t>
          </a:r>
        </a:p>
        <a:p>
          <a:pPr marL="174625" marR="0" lvl="1" indent="-87313" algn="l" defTabSz="914400" eaLnBrk="1" fontAlgn="auto" latinLnBrk="0" hangingPunct="1">
            <a:lnSpc>
              <a:spcPct val="100000"/>
            </a:lnSpc>
            <a:spcBef>
              <a:spcPct val="0"/>
            </a:spcBef>
            <a:spcAft>
              <a:spcPts val="0"/>
            </a:spcAft>
            <a:buClrTx/>
            <a:buSzTx/>
            <a:buFontTx/>
            <a:buNone/>
            <a:tabLst/>
            <a:defRPr/>
          </a:pPr>
          <a:endParaRPr lang="nb-NO" sz="1700" kern="1200" dirty="0"/>
        </a:p>
      </dsp:txBody>
      <dsp:txXfrm>
        <a:off x="1882355" y="271311"/>
        <a:ext cx="2568170" cy="1616020"/>
      </dsp:txXfrm>
    </dsp:sp>
    <dsp:sp modelId="{E0C722A1-C106-4B66-A8CE-68E7E7C49491}">
      <dsp:nvSpPr>
        <dsp:cNvPr id="0" name=""/>
        <dsp:cNvSpPr/>
      </dsp:nvSpPr>
      <dsp:spPr>
        <a:xfrm>
          <a:off x="5176" y="469801"/>
          <a:ext cx="1818410" cy="1216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Finansiering</a:t>
          </a:r>
        </a:p>
      </dsp:txBody>
      <dsp:txXfrm>
        <a:off x="64546" y="529171"/>
        <a:ext cx="1699670" cy="1097455"/>
      </dsp:txXfrm>
    </dsp:sp>
    <dsp:sp modelId="{73DFF3B9-56E1-4B51-878E-E18B0B74544A}">
      <dsp:nvSpPr>
        <dsp:cNvPr id="0" name=""/>
        <dsp:cNvSpPr/>
      </dsp:nvSpPr>
      <dsp:spPr>
        <a:xfrm>
          <a:off x="1883751" y="2157487"/>
          <a:ext cx="3376180" cy="215469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4625" lvl="1" indent="-87313" algn="l" defTabSz="800100">
            <a:lnSpc>
              <a:spcPct val="90000"/>
            </a:lnSpc>
            <a:spcBef>
              <a:spcPct val="0"/>
            </a:spcBef>
            <a:spcAft>
              <a:spcPct val="15000"/>
            </a:spcAft>
            <a:buFont typeface="Arial" panose="020B0604020202020204" pitchFamily="34" charset="0"/>
            <a:buChar char="•"/>
          </a:pPr>
          <a:r>
            <a:rPr lang="nb-NO" sz="1800" kern="1200" dirty="0"/>
            <a:t>Lage anbudsutlysning</a:t>
          </a:r>
        </a:p>
        <a:p>
          <a:pPr marL="174625" lvl="1" indent="-87313" algn="l" defTabSz="800100">
            <a:lnSpc>
              <a:spcPct val="90000"/>
            </a:lnSpc>
            <a:spcBef>
              <a:spcPct val="0"/>
            </a:spcBef>
            <a:spcAft>
              <a:spcPct val="15000"/>
            </a:spcAft>
            <a:buFont typeface="Arial" panose="020B0604020202020204" pitchFamily="34" charset="0"/>
            <a:buChar char="•"/>
          </a:pPr>
          <a:r>
            <a:rPr lang="nb-NO" sz="1800" kern="1200" dirty="0"/>
            <a:t>Finne gode samarbeidsparter/ arkitekter/</a:t>
          </a:r>
          <a:r>
            <a:rPr lang="nb-NO" sz="1800" kern="1200" dirty="0" err="1"/>
            <a:t>entreprenøre</a:t>
          </a:r>
          <a:endParaRPr lang="nb-NO" sz="1800" kern="1200" dirty="0"/>
        </a:p>
        <a:p>
          <a:pPr marL="174625" lvl="1" indent="-87313" algn="l" defTabSz="800100">
            <a:lnSpc>
              <a:spcPct val="90000"/>
            </a:lnSpc>
            <a:spcBef>
              <a:spcPct val="0"/>
            </a:spcBef>
            <a:spcAft>
              <a:spcPct val="15000"/>
            </a:spcAft>
            <a:buFont typeface="Arial" panose="020B0604020202020204" pitchFamily="34" charset="0"/>
            <a:buChar char="•"/>
          </a:pPr>
          <a:r>
            <a:rPr lang="nb-NO" sz="1800" kern="1200" dirty="0"/>
            <a:t>Byggeplaner.</a:t>
          </a:r>
        </a:p>
      </dsp:txBody>
      <dsp:txXfrm>
        <a:off x="1883751" y="2426824"/>
        <a:ext cx="2568170" cy="1616020"/>
      </dsp:txXfrm>
    </dsp:sp>
    <dsp:sp modelId="{502C6E10-36B4-41D4-AE1C-6A077ADFD99C}">
      <dsp:nvSpPr>
        <dsp:cNvPr id="0" name=""/>
        <dsp:cNvSpPr/>
      </dsp:nvSpPr>
      <dsp:spPr>
        <a:xfrm>
          <a:off x="77190" y="2610135"/>
          <a:ext cx="1818410" cy="12257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Prosjektering</a:t>
          </a:r>
        </a:p>
      </dsp:txBody>
      <dsp:txXfrm>
        <a:off x="137028" y="2669973"/>
        <a:ext cx="1698734" cy="1106108"/>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BE817-6D2B-46F4-9B23-B500A7536288}" type="datetimeFigureOut">
              <a:rPr lang="nb-NO" smtClean="0"/>
              <a:t>27.10.2016</a:t>
            </a:fld>
            <a:endParaRPr lang="nb-NO" dirty="0"/>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ACF14-6F23-4FDD-A26C-BC433FAB71F5}" type="slidenum">
              <a:rPr lang="nb-NO" smtClean="0"/>
              <a:t>‹#›</a:t>
            </a:fld>
            <a:endParaRPr lang="nb-NO" dirty="0"/>
          </a:p>
        </p:txBody>
      </p:sp>
    </p:spTree>
    <p:extLst>
      <p:ext uri="{BB962C8B-B14F-4D97-AF65-F5344CB8AC3E}">
        <p14:creationId xmlns:p14="http://schemas.microsoft.com/office/powerpoint/2010/main" val="198652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Informere</a:t>
            </a:r>
          </a:p>
          <a:p>
            <a:r>
              <a:rPr lang="nb-NO" dirty="0"/>
              <a:t>Kanskje</a:t>
            </a:r>
            <a:r>
              <a:rPr lang="nb-NO" baseline="0" dirty="0"/>
              <a:t> </a:t>
            </a:r>
            <a:r>
              <a:rPr lang="nb-NO" dirty="0"/>
              <a:t>Engasjere</a:t>
            </a:r>
          </a:p>
          <a:p>
            <a:r>
              <a:rPr lang="nb-NO" dirty="0"/>
              <a:t>Hente råd?</a:t>
            </a:r>
          </a:p>
          <a:p>
            <a:endParaRPr lang="nb-NO" dirty="0"/>
          </a:p>
          <a:p>
            <a:r>
              <a:rPr lang="nb-NO" dirty="0"/>
              <a:t>Bakgrunn</a:t>
            </a:r>
            <a:r>
              <a:rPr lang="nb-NO" baseline="0" dirty="0"/>
              <a:t> – Status/hva skjer? – Videre?</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a:t>
            </a:fld>
            <a:endParaRPr lang="nb-NO" dirty="0"/>
          </a:p>
        </p:txBody>
      </p:sp>
    </p:spTree>
    <p:extLst>
      <p:ext uri="{BB962C8B-B14F-4D97-AF65-F5344CB8AC3E}">
        <p14:creationId xmlns:p14="http://schemas.microsoft.com/office/powerpoint/2010/main" val="251525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10</a:t>
            </a:fld>
            <a:endParaRPr lang="nb-NO" dirty="0"/>
          </a:p>
        </p:txBody>
      </p:sp>
    </p:spTree>
    <p:extLst>
      <p:ext uri="{BB962C8B-B14F-4D97-AF65-F5344CB8AC3E}">
        <p14:creationId xmlns:p14="http://schemas.microsoft.com/office/powerpoint/2010/main" val="377686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Ikke</a:t>
            </a:r>
            <a:r>
              <a:rPr lang="nb-NO" baseline="0" dirty="0"/>
              <a:t> meningen å lese alt dette – men for å illustrere det vi har jobbet mye med den siste tiden – å kna funksjonene og innholdet i bygget. </a:t>
            </a:r>
          </a:p>
          <a:p>
            <a:endParaRPr lang="nb-NO" baseline="0" dirty="0"/>
          </a:p>
          <a:p>
            <a:r>
              <a:rPr lang="nb-NO" baseline="0" dirty="0"/>
              <a:t>Vi må ta en rekke valg – og formidle dette til entreprenører og firmaer som kan hjelpe oss å få til de rette løsningene.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Jeg har også de siste månedene fått lov til å samarbeide med Paul Henriksen, kjent fra kulturvernforeninga, men nå også styremedlem i OF. Han har blitt med i arbeidet som lokal prosjektstøtte – noe jeg har vært veldig glad for.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Denne fasen er vi inne i nå – og via folkefinansieringskampanjen som vi hadde i sommer kom vi i kontakt med Enger/Nordin arkitekter. Ellen Enger bor på Spjærøy – kjenner og er glad i Storesand. </a:t>
            </a:r>
          </a:p>
        </p:txBody>
      </p:sp>
      <p:sp>
        <p:nvSpPr>
          <p:cNvPr id="4" name="Plassholder for lysbildenummer 3"/>
          <p:cNvSpPr>
            <a:spLocks noGrp="1"/>
          </p:cNvSpPr>
          <p:nvPr>
            <p:ph type="sldNum" sz="quarter" idx="10"/>
          </p:nvPr>
        </p:nvSpPr>
        <p:spPr/>
        <p:txBody>
          <a:bodyPr/>
          <a:lstStyle/>
          <a:p>
            <a:fld id="{A5CACF14-6F23-4FDD-A26C-BC433FAB71F5}" type="slidenum">
              <a:rPr lang="nb-NO" smtClean="0"/>
              <a:t>12</a:t>
            </a:fld>
            <a:endParaRPr lang="nb-NO" dirty="0"/>
          </a:p>
        </p:txBody>
      </p:sp>
    </p:spTree>
    <p:extLst>
      <p:ext uri="{BB962C8B-B14F-4D97-AF65-F5344CB8AC3E}">
        <p14:creationId xmlns:p14="http://schemas.microsoft.com/office/powerpoint/2010/main" val="163491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a:t>
            </a:r>
            <a:r>
              <a:rPr lang="nb-NO" baseline="0" dirty="0"/>
              <a:t> hjelp fra Enger/Nordin har vi nå fått fram planskisse og snitt for bygget, som viser hva som er mulig på de kvadratmeterne vi har. Disse skissene danner grunnlaget for estimatet vi nå har fått. Her ser vi at vi har litt å jobbe med for å få kostnaden ned. </a:t>
            </a:r>
            <a:endParaRPr lang="nb-NO" dirty="0"/>
          </a:p>
          <a:p>
            <a:endParaRPr lang="nb-NO" dirty="0"/>
          </a:p>
          <a:p>
            <a:r>
              <a:rPr lang="nb-NO" baseline="0" dirty="0"/>
              <a:t>Vi er avhengig av et samarbeid med flinke fagfolk for å finne de  de beste løsningene. </a:t>
            </a:r>
          </a:p>
          <a:p>
            <a:r>
              <a:rPr lang="nb-NO" baseline="0" dirty="0"/>
              <a:t>Bygget skal bli så godt som mulig for de som bruker Storesand – men innenfor et forsvarlig budsjett. </a:t>
            </a:r>
          </a:p>
          <a:p>
            <a:endParaRPr lang="nb-NO" baseline="0" dirty="0"/>
          </a:p>
          <a:p>
            <a:r>
              <a:rPr lang="nb-NO" baseline="0" dirty="0"/>
              <a:t>Nytt estimat for bygget, fra uavhengig </a:t>
            </a:r>
            <a:r>
              <a:rPr lang="nb-NO" baseline="0" dirty="0" err="1"/>
              <a:t>bygganalysefirma</a:t>
            </a:r>
            <a:r>
              <a:rPr lang="nb-NO" baseline="0" dirty="0"/>
              <a:t> – 9 500 000 inkl. MVA. Det er klart vi da må se på hva vi kan velge av løsninger for å få kostnadene ned…</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13</a:t>
            </a:fld>
            <a:endParaRPr lang="nb-NO" dirty="0"/>
          </a:p>
        </p:txBody>
      </p:sp>
    </p:spTree>
    <p:extLst>
      <p:ext uri="{BB962C8B-B14F-4D97-AF65-F5344CB8AC3E}">
        <p14:creationId xmlns:p14="http://schemas.microsoft.com/office/powerpoint/2010/main" val="352358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14</a:t>
            </a:fld>
            <a:endParaRPr lang="nb-NO" dirty="0"/>
          </a:p>
        </p:txBody>
      </p:sp>
    </p:spTree>
    <p:extLst>
      <p:ext uri="{BB962C8B-B14F-4D97-AF65-F5344CB8AC3E}">
        <p14:creationId xmlns:p14="http://schemas.microsoft.com/office/powerpoint/2010/main" val="94513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15</a:t>
            </a:fld>
            <a:endParaRPr lang="nb-NO" dirty="0"/>
          </a:p>
        </p:txBody>
      </p:sp>
    </p:spTree>
    <p:extLst>
      <p:ext uri="{BB962C8B-B14F-4D97-AF65-F5344CB8AC3E}">
        <p14:creationId xmlns:p14="http://schemas.microsoft.com/office/powerpoint/2010/main" val="210236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a:t>
            </a:r>
            <a:r>
              <a:rPr lang="nb-NO" baseline="0" dirty="0"/>
              <a:t> er glad i Storesand – og vi står gjerne på hodet om vi må – for det løftet stedet fortjener.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16</a:t>
            </a:fld>
            <a:endParaRPr lang="nb-NO" dirty="0"/>
          </a:p>
        </p:txBody>
      </p:sp>
    </p:spTree>
    <p:extLst>
      <p:ext uri="{BB962C8B-B14F-4D97-AF65-F5344CB8AC3E}">
        <p14:creationId xmlns:p14="http://schemas.microsoft.com/office/powerpoint/2010/main" val="101927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a:t>
            </a:r>
            <a:r>
              <a:rPr lang="nb-NO" baseline="0" dirty="0"/>
              <a:t> kjenner nok Storesand vel så godt som meg – men litt kort bakgrunn</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2</a:t>
            </a:fld>
            <a:endParaRPr lang="nb-NO" dirty="0"/>
          </a:p>
        </p:txBody>
      </p:sp>
    </p:spTree>
    <p:extLst>
      <p:ext uri="{BB962C8B-B14F-4D97-AF65-F5344CB8AC3E}">
        <p14:creationId xmlns:p14="http://schemas.microsoft.com/office/powerpoint/2010/main" val="415280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Sånn vi</a:t>
            </a:r>
            <a:r>
              <a:rPr lang="nb-NO" baseline="0" dirty="0"/>
              <a:t>  er vant til og liker å se Storesand.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3</a:t>
            </a:fld>
            <a:endParaRPr lang="nb-NO" dirty="0"/>
          </a:p>
        </p:txBody>
      </p:sp>
    </p:spTree>
    <p:extLst>
      <p:ext uri="{BB962C8B-B14F-4D97-AF65-F5344CB8AC3E}">
        <p14:creationId xmlns:p14="http://schemas.microsoft.com/office/powerpoint/2010/main" val="400013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dette</a:t>
            </a:r>
            <a:r>
              <a:rPr lang="nb-NO" baseline="0" dirty="0"/>
              <a:t> vi vil bort ifra. </a:t>
            </a:r>
          </a:p>
          <a:p>
            <a:endParaRPr lang="nb-NO" baseline="0" dirty="0"/>
          </a:p>
          <a:p>
            <a:r>
              <a:rPr lang="nb-NO" baseline="0" dirty="0"/>
              <a:t>Det gamle kioskbygget er jo i seg selv koselig – men det er tross alt en ganske stor og pregende bygning, som har begrenset funksjonalitet. </a:t>
            </a:r>
          </a:p>
        </p:txBody>
      </p:sp>
      <p:sp>
        <p:nvSpPr>
          <p:cNvPr id="4" name="Plassholder for lysbildenummer 3"/>
          <p:cNvSpPr>
            <a:spLocks noGrp="1"/>
          </p:cNvSpPr>
          <p:nvPr>
            <p:ph type="sldNum" sz="quarter" idx="10"/>
          </p:nvPr>
        </p:nvSpPr>
        <p:spPr/>
        <p:txBody>
          <a:bodyPr/>
          <a:lstStyle/>
          <a:p>
            <a:fld id="{A5CACF14-6F23-4FDD-A26C-BC433FAB71F5}" type="slidenum">
              <a:rPr lang="nb-NO" smtClean="0"/>
              <a:t>4</a:t>
            </a:fld>
            <a:endParaRPr lang="nb-NO" dirty="0"/>
          </a:p>
        </p:txBody>
      </p:sp>
    </p:spTree>
    <p:extLst>
      <p:ext uri="{BB962C8B-B14F-4D97-AF65-F5344CB8AC3E}">
        <p14:creationId xmlns:p14="http://schemas.microsoft.com/office/powerpoint/2010/main" val="166223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a:t>
            </a:r>
            <a:r>
              <a:rPr lang="nb-NO" baseline="0" dirty="0"/>
              <a:t> bildet tror jeg Monika viste dere ved forrige møte i rådgivende utvalg? </a:t>
            </a:r>
          </a:p>
          <a:p>
            <a:endParaRPr lang="nb-NO" baseline="0" dirty="0"/>
          </a:p>
          <a:p>
            <a:r>
              <a:rPr lang="nb-NO" baseline="0" dirty="0"/>
              <a:t>Før vi kom hit må vi tilbake i tid. Mange år med å se at Storesand trengte et løft. </a:t>
            </a:r>
          </a:p>
          <a:p>
            <a:r>
              <a:rPr lang="nb-NO" baseline="0" dirty="0"/>
              <a:t>I 2010 Tok OF </a:t>
            </a:r>
            <a:r>
              <a:rPr lang="nb-NO" baseline="0" dirty="0" err="1"/>
              <a:t>intiativ</a:t>
            </a:r>
            <a:r>
              <a:rPr lang="nb-NO" baseline="0" dirty="0"/>
              <a:t> - NP, FM, FK, og kommunen var enige om at det trengs en oppgradering – og det ble satt ned en samarbeidsgruppe – som har jobbet med å konkretisere hvordan dette burde gjøres. </a:t>
            </a:r>
          </a:p>
          <a:p>
            <a:endParaRPr lang="nb-NO" baseline="0" dirty="0"/>
          </a:p>
          <a:p>
            <a:r>
              <a:rPr lang="nb-NO" baseline="0" dirty="0"/>
              <a:t>De siste åra har vi sett at det er lettere å sikre interesse for, og støtte til prosjektet, hvis vi satser litt større enn bare nye dusjer og doer. Og vi synes Storesand fortjener mer –  siden 2015 har jobbet etter målet om å få på plass et friluftshus!</a:t>
            </a:r>
            <a:endParaRPr lang="nb-NO" dirty="0"/>
          </a:p>
          <a:p>
            <a:endParaRPr lang="nb-NO" baseline="0" dirty="0"/>
          </a:p>
          <a:p>
            <a:r>
              <a:rPr lang="nb-NO" dirty="0" err="1"/>
              <a:t>Ï«denne</a:t>
            </a:r>
            <a:r>
              <a:rPr lang="nb-NO" dirty="0"/>
              <a:t> nye satsningen»</a:t>
            </a:r>
            <a:r>
              <a:rPr lang="nb-NO" baseline="0" dirty="0"/>
              <a:t>, fikk vi hjelp av arkitekt Erik Vitanza – som den gang jobbet i ØFK – nå i Snøhetta – til å skissere noen ideer. På bakgrunn av det fikk vi fram denne illustrasjonen – som er EN tenkt framtid. Kanskje blir ikke bygget seende ut som dette i det hele tatt – men det har hjulpet til å sette tankene og hjulene i gang! Ikke minst for finansieringen.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5</a:t>
            </a:fld>
            <a:endParaRPr lang="nb-NO" dirty="0"/>
          </a:p>
        </p:txBody>
      </p:sp>
    </p:spTree>
    <p:extLst>
      <p:ext uri="{BB962C8B-B14F-4D97-AF65-F5344CB8AC3E}">
        <p14:creationId xmlns:p14="http://schemas.microsoft.com/office/powerpoint/2010/main" val="114135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Fra</a:t>
            </a:r>
            <a:r>
              <a:rPr lang="nb-NO" baseline="0" dirty="0"/>
              <a:t> prosjektplanen vår: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6</a:t>
            </a:fld>
            <a:endParaRPr lang="nb-NO" dirty="0"/>
          </a:p>
        </p:txBody>
      </p:sp>
    </p:spTree>
    <p:extLst>
      <p:ext uri="{BB962C8B-B14F-4D97-AF65-F5344CB8AC3E}">
        <p14:creationId xmlns:p14="http://schemas.microsoft.com/office/powerpoint/2010/main" val="392888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a:t>
            </a:r>
            <a:r>
              <a:rPr lang="nb-NO" baseline="0" dirty="0"/>
              <a:t> god prosjektlederspire skal være – man må jo lage litt fargerik prosess-grafikk!</a:t>
            </a:r>
          </a:p>
          <a:p>
            <a:endParaRPr lang="nb-NO" baseline="0" dirty="0"/>
          </a:p>
          <a:p>
            <a:r>
              <a:rPr lang="nb-NO" baseline="0" dirty="0"/>
              <a:t>De store milepælene så langt i grønt – nå er vi i «den blå fasen» - som kan ligne på delmål fase to. </a:t>
            </a:r>
          </a:p>
          <a:p>
            <a:endParaRPr lang="nb-NO" dirty="0"/>
          </a:p>
          <a:p>
            <a:r>
              <a:rPr lang="nb-NO" dirty="0"/>
              <a:t>Og håpet</a:t>
            </a:r>
            <a:r>
              <a:rPr lang="nb-NO" baseline="0" dirty="0"/>
              <a:t> er lysegrønt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7</a:t>
            </a:fld>
            <a:endParaRPr lang="nb-NO" dirty="0"/>
          </a:p>
        </p:txBody>
      </p:sp>
    </p:spTree>
    <p:extLst>
      <p:ext uri="{BB962C8B-B14F-4D97-AF65-F5344CB8AC3E}">
        <p14:creationId xmlns:p14="http://schemas.microsoft.com/office/powerpoint/2010/main" val="1999506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a:t>
            </a:r>
            <a:r>
              <a:rPr lang="nb-NO" baseline="0" dirty="0"/>
              <a:t> påske 2015 rant det «byvann» i kranene på Storesand – etterlengtet og har gjort drifta på stedet langt enklere. </a:t>
            </a:r>
          </a:p>
          <a:p>
            <a:endParaRPr lang="nb-NO" baseline="0" dirty="0"/>
          </a:p>
          <a:p>
            <a:r>
              <a:rPr lang="nb-NO" baseline="0" dirty="0"/>
              <a:t>Desember 2015 fikk vi ENDELIG svar fra Sparebankstiftelsen – 2.5 millioner i støtte. Hoppende glad prosjektleder…</a:t>
            </a:r>
          </a:p>
          <a:p>
            <a:endParaRPr lang="nb-NO" baseline="0" dirty="0"/>
          </a:p>
          <a:p>
            <a:r>
              <a:rPr lang="nb-NO" baseline="0" dirty="0"/>
              <a:t>Vi skal ikke glemme; Friluftsmidlene fra ØFK og bevilgninger fra Nasjonalparken er og har vært helt avgjørende – og når vi nå har en så stor bevilgning fra stiftelsen… kjempeviktig! OG forpliktende… </a:t>
            </a:r>
          </a:p>
          <a:p>
            <a:endParaRPr lang="nb-NO" baseline="0" dirty="0"/>
          </a:p>
          <a:p>
            <a:r>
              <a:rPr lang="nb-NO" baseline="0" dirty="0"/>
              <a:t>I sommer fikk vi også en viktig bevilgning – Hvaler kommune vedtok å støtte prosjektet med 500 000 over to år. I rådmannens vedtak påpekes det at Storesand er et sentralt og viktig friluftsområde på Hvaler, og at har verdi å gi stedet en bedre tilrettelegging. Det er et kjempeviktig punkt for oss, å ha kommunens støtte og tilstedeværelse. </a:t>
            </a:r>
          </a:p>
        </p:txBody>
      </p:sp>
      <p:sp>
        <p:nvSpPr>
          <p:cNvPr id="4" name="Plassholder for lysbildenummer 3"/>
          <p:cNvSpPr>
            <a:spLocks noGrp="1"/>
          </p:cNvSpPr>
          <p:nvPr>
            <p:ph type="sldNum" sz="quarter" idx="10"/>
          </p:nvPr>
        </p:nvSpPr>
        <p:spPr/>
        <p:txBody>
          <a:bodyPr/>
          <a:lstStyle/>
          <a:p>
            <a:fld id="{A5CACF14-6F23-4FDD-A26C-BC433FAB71F5}" type="slidenum">
              <a:rPr lang="nb-NO" smtClean="0"/>
              <a:t>8</a:t>
            </a:fld>
            <a:endParaRPr lang="nb-NO" dirty="0"/>
          </a:p>
        </p:txBody>
      </p:sp>
    </p:spTree>
    <p:extLst>
      <p:ext uri="{BB962C8B-B14F-4D97-AF65-F5344CB8AC3E}">
        <p14:creationId xmlns:p14="http://schemas.microsoft.com/office/powerpoint/2010/main" val="28993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a:t>
            </a:r>
            <a:r>
              <a:rPr lang="nb-NO" baseline="0" dirty="0"/>
              <a:t> løpet av 2016 har vi jobbet mye med å konkretisere hva bygget vi ønsker oss skal være og inneholde -</a:t>
            </a:r>
            <a:endParaRPr lang="nb-NO" dirty="0"/>
          </a:p>
          <a:p>
            <a:r>
              <a:rPr lang="nb-NO" baseline="0" dirty="0"/>
              <a:t>Vi har søkt råd hos andre som har laget tilsvarende hus – og sondert terrenget etter gode fagfolk og entreprenører. </a:t>
            </a:r>
          </a:p>
          <a:p>
            <a:endParaRPr lang="nb-NO" dirty="0"/>
          </a:p>
          <a:p>
            <a:r>
              <a:rPr lang="nb-NO" dirty="0"/>
              <a:t>I</a:t>
            </a:r>
            <a:r>
              <a:rPr lang="nb-NO" baseline="0" dirty="0"/>
              <a:t> bunnen ligger noen </a:t>
            </a:r>
            <a:endParaRPr lang="nb-NO" dirty="0"/>
          </a:p>
        </p:txBody>
      </p:sp>
      <p:sp>
        <p:nvSpPr>
          <p:cNvPr id="4" name="Plassholder for lysbildenummer 3"/>
          <p:cNvSpPr>
            <a:spLocks noGrp="1"/>
          </p:cNvSpPr>
          <p:nvPr>
            <p:ph type="sldNum" sz="quarter" idx="10"/>
          </p:nvPr>
        </p:nvSpPr>
        <p:spPr/>
        <p:txBody>
          <a:bodyPr/>
          <a:lstStyle/>
          <a:p>
            <a:fld id="{A5CACF14-6F23-4FDD-A26C-BC433FAB71F5}" type="slidenum">
              <a:rPr lang="nb-NO" smtClean="0"/>
              <a:t>9</a:t>
            </a:fld>
            <a:endParaRPr lang="nb-NO" dirty="0"/>
          </a:p>
        </p:txBody>
      </p:sp>
    </p:spTree>
    <p:extLst>
      <p:ext uri="{BB962C8B-B14F-4D97-AF65-F5344CB8AC3E}">
        <p14:creationId xmlns:p14="http://schemas.microsoft.com/office/powerpoint/2010/main" val="243735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88394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379524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136753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7229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403878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214907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337221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377580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25171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205155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71C380EA-1D9A-4170-BF70-3533FD0B4C5A}" type="datetimeFigureOut">
              <a:rPr lang="nb-NO" smtClean="0"/>
              <a:t>27.10.2016</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B3D4A8EA-2E20-4DCE-8966-40DCA63B38E6}" type="slidenum">
              <a:rPr lang="nb-NO" smtClean="0"/>
              <a:t>‹#›</a:t>
            </a:fld>
            <a:endParaRPr lang="nb-NO" dirty="0"/>
          </a:p>
        </p:txBody>
      </p:sp>
    </p:spTree>
    <p:extLst>
      <p:ext uri="{BB962C8B-B14F-4D97-AF65-F5344CB8AC3E}">
        <p14:creationId xmlns:p14="http://schemas.microsoft.com/office/powerpoint/2010/main" val="335006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380EA-1D9A-4170-BF70-3533FD0B4C5A}" type="datetimeFigureOut">
              <a:rPr lang="nb-NO" smtClean="0"/>
              <a:t>27.10.2016</a:t>
            </a:fld>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4A8EA-2E20-4DCE-8966-40DCA63B38E6}" type="slidenum">
              <a:rPr lang="nb-NO" smtClean="0"/>
              <a:t>‹#›</a:t>
            </a:fld>
            <a:endParaRPr lang="nb-NO" dirty="0"/>
          </a:p>
        </p:txBody>
      </p:sp>
    </p:spTree>
    <p:extLst>
      <p:ext uri="{BB962C8B-B14F-4D97-AF65-F5344CB8AC3E}">
        <p14:creationId xmlns:p14="http://schemas.microsoft.com/office/powerpoint/2010/main" val="4168208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1556792"/>
            <a:ext cx="7772400" cy="1470025"/>
          </a:xfrm>
        </p:spPr>
        <p:txBody>
          <a:bodyPr>
            <a:normAutofit/>
          </a:bodyPr>
          <a:lstStyle/>
          <a:p>
            <a:r>
              <a:rPr lang="nb-NO" dirty="0"/>
              <a:t>Storesand friluftshus</a:t>
            </a:r>
          </a:p>
        </p:txBody>
      </p:sp>
      <p:sp>
        <p:nvSpPr>
          <p:cNvPr id="3" name="Undertittel 2"/>
          <p:cNvSpPr>
            <a:spLocks noGrp="1"/>
          </p:cNvSpPr>
          <p:nvPr>
            <p:ph type="subTitle" idx="1"/>
          </p:nvPr>
        </p:nvSpPr>
        <p:spPr>
          <a:xfrm>
            <a:off x="611560" y="2852936"/>
            <a:ext cx="8352928" cy="1752600"/>
          </a:xfrm>
        </p:spPr>
        <p:txBody>
          <a:bodyPr>
            <a:noAutofit/>
          </a:bodyPr>
          <a:lstStyle/>
          <a:p>
            <a:r>
              <a:rPr lang="nb-NO" sz="2800" dirty="0"/>
              <a:t> service og informasjon for Storesand bade- og teltplass </a:t>
            </a:r>
          </a:p>
          <a:p>
            <a:pPr marL="457200" indent="-457200">
              <a:buFontTx/>
              <a:buChar char="-"/>
            </a:pPr>
            <a:r>
              <a:rPr lang="nb-NO" sz="2800" dirty="0"/>
              <a:t>en viktig innfallsport til Ytre Hvaler nasjonalpark</a:t>
            </a:r>
          </a:p>
          <a:p>
            <a:r>
              <a:rPr lang="nb-NO" sz="2800" dirty="0"/>
              <a:t> </a:t>
            </a:r>
          </a:p>
        </p:txBody>
      </p:sp>
    </p:spTree>
    <p:extLst>
      <p:ext uri="{BB962C8B-B14F-4D97-AF65-F5344CB8AC3E}">
        <p14:creationId xmlns:p14="http://schemas.microsoft.com/office/powerpoint/2010/main" val="212749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8789" y="773832"/>
            <a:ext cx="8229600" cy="1143000"/>
          </a:xfrm>
        </p:spPr>
        <p:txBody>
          <a:bodyPr>
            <a:normAutofit fontScale="90000"/>
          </a:bodyPr>
          <a:lstStyle/>
          <a:p>
            <a:r>
              <a:rPr lang="nb-NO" sz="4000" dirty="0"/>
              <a:t>Det nye bygget på Storesand skal være…</a:t>
            </a:r>
          </a:p>
        </p:txBody>
      </p:sp>
      <p:sp>
        <p:nvSpPr>
          <p:cNvPr id="3" name="Plassholder for innhold 2"/>
          <p:cNvSpPr>
            <a:spLocks noGrp="1"/>
          </p:cNvSpPr>
          <p:nvPr>
            <p:ph sz="half" idx="1"/>
          </p:nvPr>
        </p:nvSpPr>
        <p:spPr>
          <a:xfrm>
            <a:off x="458789" y="2051720"/>
            <a:ext cx="7929635" cy="4473624"/>
          </a:xfrm>
        </p:spPr>
        <p:txBody>
          <a:bodyPr>
            <a:noAutofit/>
          </a:bodyPr>
          <a:lstStyle/>
          <a:p>
            <a:r>
              <a:rPr lang="nb-NO" sz="2400" dirty="0"/>
              <a:t>Et hus som komplementerer det å være på tur på Storesand, og som står i stil til den unike naturen</a:t>
            </a:r>
          </a:p>
          <a:p>
            <a:r>
              <a:rPr lang="nb-NO" sz="2400" dirty="0"/>
              <a:t>Et sted å finne le, lære noe og få en kopp kakao…</a:t>
            </a:r>
          </a:p>
          <a:p>
            <a:r>
              <a:rPr lang="nb-NO" sz="2400" dirty="0"/>
              <a:t>Et turmål hele året!</a:t>
            </a:r>
          </a:p>
          <a:p>
            <a:pPr marL="0" indent="0">
              <a:buNone/>
            </a:pPr>
            <a:endParaRPr lang="nb-NO" dirty="0"/>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844824"/>
            <a:ext cx="7644781" cy="4300189"/>
          </a:xfrm>
          <a:prstGeom prst="rect">
            <a:avLst/>
          </a:prstGeom>
        </p:spPr>
      </p:pic>
    </p:spTree>
    <p:extLst>
      <p:ext uri="{BB962C8B-B14F-4D97-AF65-F5344CB8AC3E}">
        <p14:creationId xmlns:p14="http://schemas.microsoft.com/office/powerpoint/2010/main" val="6203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251520" y="599782"/>
            <a:ext cx="8352928" cy="1605082"/>
          </a:xfrm>
        </p:spPr>
        <p:txBody>
          <a:bodyPr>
            <a:normAutofit/>
          </a:bodyPr>
          <a:lstStyle/>
          <a:p>
            <a:r>
              <a:rPr lang="nb-NO" sz="2800" dirty="0"/>
              <a:t>Opplevelsene, formidlingen og undervisningen skjer ute!</a:t>
            </a:r>
            <a:br>
              <a:rPr lang="nb-NO" sz="2800" dirty="0"/>
            </a:br>
            <a:endParaRPr lang="nb-NO" sz="2800" dirty="0"/>
          </a:p>
        </p:txBody>
      </p:sp>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2156" y="1412776"/>
            <a:ext cx="6651844" cy="3451522"/>
          </a:xfrm>
          <a:prstGeom prst="rect">
            <a:avLst/>
          </a:prstGeom>
        </p:spPr>
      </p:pic>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3" y="3206407"/>
            <a:ext cx="5500146" cy="3672408"/>
          </a:xfrm>
          <a:prstGeom prst="rect">
            <a:avLst/>
          </a:prstGeom>
        </p:spPr>
      </p:pic>
      <p:sp>
        <p:nvSpPr>
          <p:cNvPr id="8" name="TekstSylinder 7"/>
          <p:cNvSpPr txBox="1"/>
          <p:nvPr/>
        </p:nvSpPr>
        <p:spPr>
          <a:xfrm>
            <a:off x="1259632" y="2806660"/>
            <a:ext cx="7200800" cy="1938992"/>
          </a:xfrm>
          <a:prstGeom prst="rect">
            <a:avLst/>
          </a:prstGeom>
          <a:solidFill>
            <a:srgbClr val="FFFFFF">
              <a:alpha val="80000"/>
            </a:srgbClr>
          </a:solidFill>
        </p:spPr>
        <p:txBody>
          <a:bodyPr wrap="square" rtlCol="0">
            <a:spAutoFit/>
          </a:bodyPr>
          <a:lstStyle/>
          <a:p>
            <a:r>
              <a:rPr lang="nb-NO" sz="2400" dirty="0"/>
              <a:t>Men: </a:t>
            </a:r>
          </a:p>
          <a:p>
            <a:pPr marL="342900" indent="-342900">
              <a:buFont typeface="Arial" panose="020B0604020202020204" pitchFamily="34" charset="0"/>
              <a:buChar char="•"/>
            </a:pPr>
            <a:r>
              <a:rPr lang="nb-NO" sz="2400" dirty="0"/>
              <a:t>med bedre sanitære fasiliteter</a:t>
            </a:r>
          </a:p>
          <a:p>
            <a:pPr marL="342900" indent="-342900">
              <a:buFont typeface="Arial" panose="020B0604020202020204" pitchFamily="34" charset="0"/>
              <a:buChar char="•"/>
            </a:pPr>
            <a:r>
              <a:rPr lang="nb-NO" sz="2400" dirty="0"/>
              <a:t>med mulighet for utstilling/informasjon om naturen og friluftslivsmulighetene </a:t>
            </a:r>
          </a:p>
          <a:p>
            <a:pPr marL="342900" indent="-342900">
              <a:buFont typeface="Arial" panose="020B0604020202020204" pitchFamily="34" charset="0"/>
              <a:buChar char="•"/>
            </a:pPr>
            <a:r>
              <a:rPr lang="nb-NO" sz="2400" dirty="0"/>
              <a:t>og mulighet til å trekke klassen inn ved ruskevær</a:t>
            </a:r>
          </a:p>
        </p:txBody>
      </p:sp>
    </p:spTree>
    <p:extLst>
      <p:ext uri="{BB962C8B-B14F-4D97-AF65-F5344CB8AC3E}">
        <p14:creationId xmlns:p14="http://schemas.microsoft.com/office/powerpoint/2010/main" val="31179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idx="1"/>
          </p:nvPr>
        </p:nvSpPr>
        <p:spPr>
          <a:xfrm>
            <a:off x="428683" y="1196752"/>
            <a:ext cx="4040189" cy="426509"/>
          </a:xfrm>
        </p:spPr>
        <p:txBody>
          <a:bodyPr>
            <a:normAutofit lnSpcReduction="10000"/>
          </a:bodyPr>
          <a:lstStyle/>
          <a:p>
            <a:r>
              <a:rPr lang="nb-NO" dirty="0"/>
              <a:t>Inne</a:t>
            </a:r>
          </a:p>
        </p:txBody>
      </p:sp>
      <p:sp>
        <p:nvSpPr>
          <p:cNvPr id="3" name="Plassholder for innhold 2"/>
          <p:cNvSpPr>
            <a:spLocks noGrp="1"/>
          </p:cNvSpPr>
          <p:nvPr>
            <p:ph sz="half" idx="2"/>
          </p:nvPr>
        </p:nvSpPr>
        <p:spPr>
          <a:xfrm>
            <a:off x="457256" y="1653946"/>
            <a:ext cx="4987801" cy="5015414"/>
          </a:xfrm>
        </p:spPr>
        <p:txBody>
          <a:bodyPr>
            <a:noAutofit/>
          </a:bodyPr>
          <a:lstStyle/>
          <a:p>
            <a:pPr marL="0" indent="0">
              <a:buNone/>
            </a:pPr>
            <a:r>
              <a:rPr lang="nb-NO" sz="1800" dirty="0"/>
              <a:t>Sanitærdel</a:t>
            </a:r>
            <a:endParaRPr lang="nb-NO" sz="1800" b="1" baseline="30000" dirty="0"/>
          </a:p>
          <a:p>
            <a:r>
              <a:rPr lang="nb-NO" sz="1800" dirty="0"/>
              <a:t>Toaletter: 2-3 herre, 2-3 dame</a:t>
            </a:r>
          </a:p>
          <a:p>
            <a:r>
              <a:rPr lang="nb-NO" sz="1800" dirty="0"/>
              <a:t>HC-toalett (+ mulighet for dusj)</a:t>
            </a:r>
          </a:p>
          <a:p>
            <a:r>
              <a:rPr lang="nb-NO" sz="1800" dirty="0"/>
              <a:t>Dusjer og garderobe 2-3 herre, 2-3 dame</a:t>
            </a:r>
          </a:p>
          <a:p>
            <a:r>
              <a:rPr lang="nb-NO" sz="1800" dirty="0"/>
              <a:t>Lager for forbruksvare/vaskeutstyr </a:t>
            </a:r>
          </a:p>
          <a:p>
            <a:r>
              <a:rPr lang="nb-NO" sz="1800" dirty="0"/>
              <a:t>Lager for grovutstyr; gressklippere, traller, river, utemøbler etc.</a:t>
            </a:r>
          </a:p>
          <a:p>
            <a:pPr marL="0" indent="0">
              <a:buNone/>
            </a:pPr>
            <a:r>
              <a:rPr lang="nb-NO" sz="1800" dirty="0"/>
              <a:t>Cafe-/informasjonsdel </a:t>
            </a:r>
          </a:p>
          <a:p>
            <a:r>
              <a:rPr lang="nb-NO" sz="1800" dirty="0"/>
              <a:t>Kiosk/cafe/«resepsjon» for teltplassen </a:t>
            </a:r>
          </a:p>
          <a:p>
            <a:r>
              <a:rPr lang="nb-NO" sz="1800" dirty="0"/>
              <a:t>Kjøkken tilpasset behovet</a:t>
            </a:r>
          </a:p>
          <a:p>
            <a:pPr marL="0" indent="0" defTabSz="538163">
              <a:buNone/>
            </a:pPr>
            <a:r>
              <a:rPr lang="nb-NO" sz="1600" i="1" dirty="0"/>
              <a:t>	enkel matservering, tilsvarende dagens tilbud… </a:t>
            </a:r>
          </a:p>
          <a:p>
            <a:r>
              <a:rPr lang="nb-NO" sz="1800" dirty="0"/>
              <a:t>Vare- og utstyrslager</a:t>
            </a:r>
          </a:p>
          <a:p>
            <a:r>
              <a:rPr lang="nb-NO" sz="1800" dirty="0"/>
              <a:t>Formidlings/forsamlingslokale m/sitteplasser</a:t>
            </a:r>
          </a:p>
          <a:p>
            <a:r>
              <a:rPr lang="nb-NO" sz="1800" dirty="0"/>
              <a:t>Kontor- og administrasjonsareal?</a:t>
            </a:r>
          </a:p>
        </p:txBody>
      </p:sp>
      <p:sp>
        <p:nvSpPr>
          <p:cNvPr id="5" name="Plassholder for tekst 4"/>
          <p:cNvSpPr>
            <a:spLocks noGrp="1"/>
          </p:cNvSpPr>
          <p:nvPr>
            <p:ph type="body" sz="quarter" idx="3"/>
          </p:nvPr>
        </p:nvSpPr>
        <p:spPr>
          <a:xfrm>
            <a:off x="5445058" y="1196752"/>
            <a:ext cx="3670304" cy="426509"/>
          </a:xfrm>
        </p:spPr>
        <p:txBody>
          <a:bodyPr>
            <a:normAutofit lnSpcReduction="10000"/>
          </a:bodyPr>
          <a:lstStyle/>
          <a:p>
            <a:r>
              <a:rPr lang="nb-NO" dirty="0"/>
              <a:t>Ute</a:t>
            </a:r>
          </a:p>
        </p:txBody>
      </p:sp>
      <p:sp>
        <p:nvSpPr>
          <p:cNvPr id="6" name="Plassholder for innhold 5"/>
          <p:cNvSpPr>
            <a:spLocks noGrp="1"/>
          </p:cNvSpPr>
          <p:nvPr>
            <p:ph sz="quarter" idx="4"/>
          </p:nvPr>
        </p:nvSpPr>
        <p:spPr>
          <a:xfrm>
            <a:off x="5445058" y="1625370"/>
            <a:ext cx="3519430" cy="3963870"/>
          </a:xfrm>
        </p:spPr>
        <p:txBody>
          <a:bodyPr>
            <a:normAutofit fontScale="92500"/>
          </a:bodyPr>
          <a:lstStyle/>
          <a:p>
            <a:r>
              <a:rPr lang="nb-NO" sz="2100" dirty="0"/>
              <a:t>Bålpanne og benker i le</a:t>
            </a:r>
          </a:p>
          <a:p>
            <a:r>
              <a:rPr lang="nb-NO" sz="2100" dirty="0"/>
              <a:t>Estetisk og praktisk renovasjonsløsning </a:t>
            </a:r>
          </a:p>
          <a:p>
            <a:r>
              <a:rPr lang="nb-NO" sz="2100" dirty="0"/>
              <a:t>Utevask og kran for oppvask, klesvask, henting av vann</a:t>
            </a:r>
          </a:p>
          <a:p>
            <a:r>
              <a:rPr lang="nb-NO" sz="2100" dirty="0"/>
              <a:t>Universelt utformet adkomstmulighet til bygget og stranda</a:t>
            </a:r>
          </a:p>
          <a:p>
            <a:r>
              <a:rPr lang="nb-NO" sz="2100" dirty="0"/>
              <a:t>Lite amfi til å samle grupper?</a:t>
            </a:r>
          </a:p>
          <a:p>
            <a:r>
              <a:rPr lang="nb-NO" sz="2100" dirty="0"/>
              <a:t>Ute-akvarium?</a:t>
            </a:r>
          </a:p>
          <a:p>
            <a:r>
              <a:rPr lang="nb-NO" sz="2100" dirty="0"/>
              <a:t>Natur-lekeapparater/ aktivisering for barn?</a:t>
            </a:r>
          </a:p>
        </p:txBody>
      </p:sp>
      <p:sp>
        <p:nvSpPr>
          <p:cNvPr id="7" name="Tittel 6"/>
          <p:cNvSpPr>
            <a:spLocks noGrp="1"/>
          </p:cNvSpPr>
          <p:nvPr>
            <p:ph type="title"/>
          </p:nvPr>
        </p:nvSpPr>
        <p:spPr>
          <a:xfrm>
            <a:off x="971600" y="274638"/>
            <a:ext cx="7715200" cy="1143000"/>
          </a:xfrm>
        </p:spPr>
        <p:txBody>
          <a:bodyPr/>
          <a:lstStyle/>
          <a:p>
            <a:r>
              <a:rPr lang="nb-NO" dirty="0"/>
              <a:t>Funksjoner og innhold…</a:t>
            </a:r>
          </a:p>
        </p:txBody>
      </p:sp>
      <p:sp>
        <p:nvSpPr>
          <p:cNvPr id="11" name="Plassholder for tekst 4"/>
          <p:cNvSpPr txBox="1">
            <a:spLocks/>
          </p:cNvSpPr>
          <p:nvPr/>
        </p:nvSpPr>
        <p:spPr>
          <a:xfrm>
            <a:off x="5314504" y="5702790"/>
            <a:ext cx="3670304" cy="426509"/>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nb-NO" sz="1800" dirty="0"/>
              <a:t>Miljøvennlige energiløsninger</a:t>
            </a:r>
          </a:p>
        </p:txBody>
      </p:sp>
    </p:spTree>
    <p:extLst>
      <p:ext uri="{BB962C8B-B14F-4D97-AF65-F5344CB8AC3E}">
        <p14:creationId xmlns:p14="http://schemas.microsoft.com/office/powerpoint/2010/main" val="264543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Sylinder 17"/>
          <p:cNvSpPr txBox="1"/>
          <p:nvPr/>
        </p:nvSpPr>
        <p:spPr>
          <a:xfrm>
            <a:off x="3812238" y="951156"/>
            <a:ext cx="2628863" cy="444096"/>
          </a:xfrm>
          <a:prstGeom prst="rect">
            <a:avLst/>
          </a:prstGeom>
          <a:noFill/>
        </p:spPr>
        <p:txBody>
          <a:bodyPr wrap="square" rtlCol="0">
            <a:spAutoFit/>
          </a:bodyPr>
          <a:lstStyle/>
          <a:p>
            <a:pPr algn="ctr"/>
            <a:r>
              <a:rPr lang="nb-NO" sz="1143" dirty="0"/>
              <a:t>Byggets bakside mot skog/kolle</a:t>
            </a:r>
          </a:p>
          <a:p>
            <a:pPr algn="ctr"/>
            <a:r>
              <a:rPr lang="nb-NO" sz="1143" dirty="0"/>
              <a:t>------- ca. 33 m -------</a:t>
            </a:r>
          </a:p>
        </p:txBody>
      </p:sp>
      <p:sp>
        <p:nvSpPr>
          <p:cNvPr id="40" name="TekstSylinder 39"/>
          <p:cNvSpPr txBox="1"/>
          <p:nvPr/>
        </p:nvSpPr>
        <p:spPr>
          <a:xfrm>
            <a:off x="6078668" y="4880406"/>
            <a:ext cx="2298333" cy="268215"/>
          </a:xfrm>
          <a:prstGeom prst="rect">
            <a:avLst/>
          </a:prstGeom>
          <a:noFill/>
        </p:spPr>
        <p:txBody>
          <a:bodyPr wrap="square" rtlCol="0">
            <a:spAutoFit/>
          </a:bodyPr>
          <a:lstStyle/>
          <a:p>
            <a:pPr algn="ctr"/>
            <a:r>
              <a:rPr lang="nb-NO" sz="1143" dirty="0">
                <a:solidFill>
                  <a:srgbClr val="FF0000"/>
                </a:solidFill>
              </a:rPr>
              <a:t>Ute-amfi i granittblokker?</a:t>
            </a:r>
          </a:p>
        </p:txBody>
      </p:sp>
      <p:sp>
        <p:nvSpPr>
          <p:cNvPr id="1036" name="TekstSylinder 1035"/>
          <p:cNvSpPr txBox="1"/>
          <p:nvPr/>
        </p:nvSpPr>
        <p:spPr>
          <a:xfrm>
            <a:off x="2894021" y="227600"/>
            <a:ext cx="5482980" cy="666849"/>
          </a:xfrm>
          <a:prstGeom prst="rect">
            <a:avLst/>
          </a:prstGeom>
          <a:noFill/>
          <a:ln>
            <a:solidFill>
              <a:schemeClr val="tx1"/>
            </a:solidFill>
          </a:ln>
        </p:spPr>
        <p:txBody>
          <a:bodyPr wrap="square" rtlCol="0">
            <a:spAutoFit/>
          </a:bodyPr>
          <a:lstStyle/>
          <a:p>
            <a:pPr>
              <a:spcAft>
                <a:spcPts val="381"/>
              </a:spcAft>
            </a:pPr>
            <a:r>
              <a:rPr lang="nb-NO" sz="1600" dirty="0"/>
              <a:t>Storesand friluftshus – «A loo, a brew and a view»</a:t>
            </a:r>
          </a:p>
          <a:p>
            <a:r>
              <a:rPr lang="nb-NO" sz="1600" dirty="0"/>
              <a:t>Byggets fotavtrykk: </a:t>
            </a:r>
            <a:r>
              <a:rPr lang="nb-NO" sz="1600" b="1" dirty="0"/>
              <a:t>240</a:t>
            </a:r>
            <a:r>
              <a:rPr lang="nb-NO" sz="1600" dirty="0"/>
              <a:t> kvm </a:t>
            </a:r>
            <a:r>
              <a:rPr lang="nb-NO" dirty="0"/>
              <a:t>+ </a:t>
            </a:r>
            <a:r>
              <a:rPr lang="nb-NO" sz="1600" dirty="0"/>
              <a:t>uterom</a:t>
            </a:r>
          </a:p>
        </p:txBody>
      </p:sp>
      <p:sp>
        <p:nvSpPr>
          <p:cNvPr id="4" name="Kube 3"/>
          <p:cNvSpPr/>
          <p:nvPr/>
        </p:nvSpPr>
        <p:spPr>
          <a:xfrm>
            <a:off x="6441101" y="4597609"/>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42" name="Kube 41"/>
          <p:cNvSpPr/>
          <p:nvPr/>
        </p:nvSpPr>
        <p:spPr>
          <a:xfrm>
            <a:off x="6829789" y="4608975"/>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46" name="Kube 45"/>
          <p:cNvSpPr/>
          <p:nvPr/>
        </p:nvSpPr>
        <p:spPr>
          <a:xfrm>
            <a:off x="7218478" y="4608975"/>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47" name="Kube 46"/>
          <p:cNvSpPr/>
          <p:nvPr/>
        </p:nvSpPr>
        <p:spPr>
          <a:xfrm>
            <a:off x="7612264" y="4608975"/>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52" name="Kube 51"/>
          <p:cNvSpPr/>
          <p:nvPr/>
        </p:nvSpPr>
        <p:spPr>
          <a:xfrm>
            <a:off x="6632240" y="4737594"/>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53" name="Kube 52"/>
          <p:cNvSpPr/>
          <p:nvPr/>
        </p:nvSpPr>
        <p:spPr>
          <a:xfrm>
            <a:off x="7046323" y="4737594"/>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sp>
        <p:nvSpPr>
          <p:cNvPr id="55" name="Kube 54"/>
          <p:cNvSpPr/>
          <p:nvPr/>
        </p:nvSpPr>
        <p:spPr>
          <a:xfrm>
            <a:off x="7442997" y="4737594"/>
            <a:ext cx="388688" cy="117248"/>
          </a:xfrm>
          <a:prstGeom prst="cube">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43" dirty="0"/>
          </a:p>
        </p:txBody>
      </p:sp>
      <p:pic>
        <p:nvPicPr>
          <p:cNvPr id="8" name="Bilde 7"/>
          <p:cNvPicPr>
            <a:picLocks noChangeAspect="1"/>
          </p:cNvPicPr>
          <p:nvPr/>
        </p:nvPicPr>
        <p:blipFill>
          <a:blip r:embed="rId3"/>
          <a:stretch>
            <a:fillRect/>
          </a:stretch>
        </p:blipFill>
        <p:spPr>
          <a:xfrm>
            <a:off x="0" y="1401456"/>
            <a:ext cx="9144000" cy="4055088"/>
          </a:xfrm>
          <a:prstGeom prst="rect">
            <a:avLst/>
          </a:prstGeom>
        </p:spPr>
      </p:pic>
    </p:spTree>
    <p:extLst>
      <p:ext uri="{BB962C8B-B14F-4D97-AF65-F5344CB8AC3E}">
        <p14:creationId xmlns:p14="http://schemas.microsoft.com/office/powerpoint/2010/main" val="401331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Friområder\Eiendomsforvaltning\Hvaler\Storesand\Felles\Storesand Friluftshus\Søknader\Sparebankstiftelsen\Visjonen Storesand Friluftshus - en mulighetsstudi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295" t="21834" r="42345"/>
          <a:stretch/>
        </p:blipFill>
        <p:spPr bwMode="auto">
          <a:xfrm>
            <a:off x="5431971" y="2564904"/>
            <a:ext cx="3592286" cy="2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tel 5"/>
          <p:cNvSpPr>
            <a:spLocks noGrp="1"/>
          </p:cNvSpPr>
          <p:nvPr>
            <p:ph type="title"/>
          </p:nvPr>
        </p:nvSpPr>
        <p:spPr/>
        <p:txBody>
          <a:bodyPr/>
          <a:lstStyle/>
          <a:p>
            <a:r>
              <a:rPr lang="nb-NO" dirty="0"/>
              <a:t>Veien videre</a:t>
            </a:r>
          </a:p>
        </p:txBody>
      </p:sp>
      <p:graphicFrame>
        <p:nvGraphicFramePr>
          <p:cNvPr id="8" name="Plassholder for innhold 7"/>
          <p:cNvGraphicFramePr>
            <a:graphicFrameLocks noGrp="1"/>
          </p:cNvGraphicFramePr>
          <p:nvPr>
            <p:ph idx="1"/>
            <p:extLst>
              <p:ext uri="{D42A27DB-BD31-4B8C-83A1-F6EECF244321}">
                <p14:modId xmlns:p14="http://schemas.microsoft.com/office/powerpoint/2010/main" val="3741211658"/>
              </p:ext>
            </p:extLst>
          </p:nvPr>
        </p:nvGraphicFramePr>
        <p:xfrm>
          <a:off x="179512" y="1561922"/>
          <a:ext cx="5626968"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29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0C722A1-C106-4B66-A8CE-68E7E7C494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41D5F6EF-2CAE-4BB2-9C9D-47A530891EC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502C6E10-36B4-41D4-AE1C-6A077ADFD99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73DFF3B9-56E1-4B51-878E-E18B0B7454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39752" y="260648"/>
            <a:ext cx="5482952" cy="1138138"/>
          </a:xfrm>
        </p:spPr>
        <p:txBody>
          <a:bodyPr>
            <a:normAutofit/>
          </a:bodyPr>
          <a:lstStyle/>
          <a:p>
            <a:r>
              <a:rPr lang="nb-NO" sz="3600" dirty="0"/>
              <a:t>Åpne spørsmål/utfordringer</a:t>
            </a:r>
          </a:p>
        </p:txBody>
      </p:sp>
      <p:sp>
        <p:nvSpPr>
          <p:cNvPr id="3" name="Plassholder for innhold 2"/>
          <p:cNvSpPr>
            <a:spLocks noGrp="1"/>
          </p:cNvSpPr>
          <p:nvPr>
            <p:ph idx="1"/>
          </p:nvPr>
        </p:nvSpPr>
        <p:spPr>
          <a:xfrm>
            <a:off x="457200" y="1600200"/>
            <a:ext cx="8507288" cy="5257800"/>
          </a:xfrm>
        </p:spPr>
        <p:txBody>
          <a:bodyPr>
            <a:normAutofit fontScale="85000" lnSpcReduction="20000"/>
          </a:bodyPr>
          <a:lstStyle/>
          <a:p>
            <a:r>
              <a:rPr lang="nb-NO" sz="2900" b="1" dirty="0"/>
              <a:t>Tips</a:t>
            </a:r>
            <a:r>
              <a:rPr lang="nb-NO" sz="2900" dirty="0"/>
              <a:t> til sponsorer, entreprenører, leverandører?</a:t>
            </a:r>
          </a:p>
          <a:p>
            <a:r>
              <a:rPr lang="nb-NO" sz="2900" dirty="0"/>
              <a:t>Hvordan vil andre bruke bygget?</a:t>
            </a:r>
            <a:r>
              <a:rPr lang="nb-NO" sz="2800" dirty="0"/>
              <a:t> </a:t>
            </a:r>
          </a:p>
          <a:p>
            <a:pPr marL="457200" lvl="1" indent="0">
              <a:buNone/>
            </a:pPr>
            <a:r>
              <a:rPr lang="nb-NO" sz="2400" dirty="0"/>
              <a:t>Som formidlings-/aktivitetsarena?</a:t>
            </a:r>
            <a:endParaRPr lang="nb-NO" sz="2900" dirty="0"/>
          </a:p>
          <a:p>
            <a:pPr lvl="1"/>
            <a:r>
              <a:rPr lang="nb-NO" sz="2900" dirty="0"/>
              <a:t>SNO?</a:t>
            </a:r>
          </a:p>
          <a:p>
            <a:pPr lvl="1"/>
            <a:r>
              <a:rPr lang="nb-NO" sz="2800" dirty="0"/>
              <a:t>Nasjonalparksenteret og kommunen? Satellitt-tanken?</a:t>
            </a:r>
          </a:p>
          <a:p>
            <a:pPr lvl="1"/>
            <a:r>
              <a:rPr lang="nb-NO" dirty="0"/>
              <a:t>Skoler/barnehager/undervisning?</a:t>
            </a:r>
          </a:p>
          <a:p>
            <a:pPr lvl="1"/>
            <a:r>
              <a:rPr lang="nb-NO" sz="2800" b="1" dirty="0"/>
              <a:t>Lag og foreninger?</a:t>
            </a:r>
          </a:p>
          <a:p>
            <a:pPr lvl="1"/>
            <a:endParaRPr lang="nb-NO" b="1" dirty="0"/>
          </a:p>
          <a:p>
            <a:r>
              <a:rPr lang="nb-NO" sz="2800" dirty="0"/>
              <a:t>Rammebetingelser for drift </a:t>
            </a:r>
          </a:p>
          <a:p>
            <a:pPr marL="0" indent="0">
              <a:buNone/>
            </a:pPr>
            <a:r>
              <a:rPr lang="nb-NO" sz="2400" dirty="0"/>
              <a:t>Plassering og aktivitet i nasjonalparken – en styrke – som setter rammer. </a:t>
            </a:r>
          </a:p>
          <a:p>
            <a:pPr lvl="1"/>
            <a:r>
              <a:rPr lang="nb-NO" sz="2400" dirty="0"/>
              <a:t>Ikke-kommersiell virksomhet i et bygg som skal drives ansvarlig. </a:t>
            </a:r>
            <a:endParaRPr lang="nb-NO" sz="2500" dirty="0"/>
          </a:p>
          <a:p>
            <a:pPr lvl="1"/>
            <a:r>
              <a:rPr lang="nb-NO" sz="2500" dirty="0"/>
              <a:t>avfallshåndtering - Estetisk og praktisk</a:t>
            </a:r>
          </a:p>
          <a:p>
            <a:pPr lvl="2"/>
            <a:r>
              <a:rPr lang="nb-NO" dirty="0"/>
              <a:t>for drift av cafe/friluftshus og teltplass</a:t>
            </a:r>
          </a:p>
          <a:p>
            <a:pPr lvl="2"/>
            <a:r>
              <a:rPr lang="nb-NO" dirty="0"/>
              <a:t>for turgåere og badegjester</a:t>
            </a:r>
          </a:p>
          <a:p>
            <a:pPr lvl="2"/>
            <a:r>
              <a:rPr lang="nb-NO" dirty="0"/>
              <a:t>for kommunens renovasjonsordning</a:t>
            </a:r>
          </a:p>
        </p:txBody>
      </p:sp>
      <p:pic>
        <p:nvPicPr>
          <p:cNvPr id="6" name="Plassholder for innho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57042"/>
            <a:ext cx="7642944" cy="5095296"/>
          </a:xfrm>
          <a:prstGeom prst="rect">
            <a:avLst/>
          </a:prstGeom>
        </p:spPr>
      </p:pic>
      <p:sp>
        <p:nvSpPr>
          <p:cNvPr id="7" name="TekstSylinder 6"/>
          <p:cNvSpPr txBox="1"/>
          <p:nvPr/>
        </p:nvSpPr>
        <p:spPr>
          <a:xfrm>
            <a:off x="5508104" y="6021288"/>
            <a:ext cx="2314600" cy="369332"/>
          </a:xfrm>
          <a:prstGeom prst="rect">
            <a:avLst/>
          </a:prstGeom>
          <a:solidFill>
            <a:schemeClr val="bg1"/>
          </a:solidFill>
        </p:spPr>
        <p:txBody>
          <a:bodyPr wrap="square" rtlCol="0">
            <a:spAutoFit/>
          </a:bodyPr>
          <a:lstStyle/>
          <a:p>
            <a:r>
              <a:rPr lang="nb-NO" dirty="0"/>
              <a:t>Hvaler pils &amp; </a:t>
            </a:r>
            <a:r>
              <a:rPr lang="nb-NO" dirty="0" err="1"/>
              <a:t>petanque</a:t>
            </a:r>
            <a:r>
              <a:rPr lang="nb-NO" dirty="0"/>
              <a:t> </a:t>
            </a:r>
          </a:p>
        </p:txBody>
      </p:sp>
    </p:spTree>
    <p:extLst>
      <p:ext uri="{BB962C8B-B14F-4D97-AF65-F5344CB8AC3E}">
        <p14:creationId xmlns:p14="http://schemas.microsoft.com/office/powerpoint/2010/main" val="37367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333" y="947861"/>
            <a:ext cx="7955334" cy="5289451"/>
          </a:xfrm>
        </p:spPr>
      </p:pic>
      <p:sp>
        <p:nvSpPr>
          <p:cNvPr id="3" name="TekstSylinder 2"/>
          <p:cNvSpPr txBox="1"/>
          <p:nvPr/>
        </p:nvSpPr>
        <p:spPr>
          <a:xfrm>
            <a:off x="5940152" y="5445224"/>
            <a:ext cx="2016224" cy="369332"/>
          </a:xfrm>
          <a:prstGeom prst="rect">
            <a:avLst/>
          </a:prstGeom>
          <a:noFill/>
        </p:spPr>
        <p:txBody>
          <a:bodyPr wrap="square" rtlCol="0">
            <a:spAutoFit/>
          </a:bodyPr>
          <a:lstStyle/>
          <a:p>
            <a:r>
              <a:rPr lang="nb-NO" dirty="0">
                <a:solidFill>
                  <a:schemeClr val="bg1"/>
                </a:solidFill>
              </a:rPr>
              <a:t>Takk for meg </a:t>
            </a:r>
            <a:r>
              <a:rPr lang="nb-NO" dirty="0">
                <a:solidFill>
                  <a:schemeClr val="bg1"/>
                </a:solidFill>
                <a:sym typeface="Wingdings" panose="05000000000000000000" pitchFamily="2" charset="2"/>
              </a:rPr>
              <a:t></a:t>
            </a:r>
            <a:endParaRPr lang="nb-NO" dirty="0">
              <a:solidFill>
                <a:schemeClr val="bg1"/>
              </a:solidFill>
            </a:endParaRPr>
          </a:p>
        </p:txBody>
      </p:sp>
    </p:spTree>
    <p:extLst>
      <p:ext uri="{BB962C8B-B14F-4D97-AF65-F5344CB8AC3E}">
        <p14:creationId xmlns:p14="http://schemas.microsoft.com/office/powerpoint/2010/main" val="300873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a:xfrm>
            <a:off x="400108" y="1139604"/>
            <a:ext cx="4040188" cy="426508"/>
          </a:xfrm>
        </p:spPr>
        <p:txBody>
          <a:bodyPr>
            <a:noAutofit/>
          </a:bodyPr>
          <a:lstStyle/>
          <a:p>
            <a:r>
              <a:rPr lang="nb-NO" sz="2286" b="0" dirty="0"/>
              <a:t>Storesand</a:t>
            </a:r>
          </a:p>
        </p:txBody>
      </p:sp>
      <p:sp>
        <p:nvSpPr>
          <p:cNvPr id="6" name="Plassholder for innhold 5"/>
          <p:cNvSpPr>
            <a:spLocks noGrp="1"/>
          </p:cNvSpPr>
          <p:nvPr>
            <p:ph sz="half" idx="2"/>
          </p:nvPr>
        </p:nvSpPr>
        <p:spPr>
          <a:xfrm>
            <a:off x="714429" y="1625371"/>
            <a:ext cx="3449123" cy="4683949"/>
          </a:xfrm>
        </p:spPr>
        <p:txBody>
          <a:bodyPr>
            <a:normAutofit fontScale="85000" lnSpcReduction="10000"/>
          </a:bodyPr>
          <a:lstStyle/>
          <a:p>
            <a:r>
              <a:rPr lang="nb-NO" dirty="0"/>
              <a:t>En av Østfolds mest brukte badestrender</a:t>
            </a:r>
          </a:p>
          <a:p>
            <a:r>
              <a:rPr lang="nb-NO" dirty="0"/>
              <a:t>Statlig sikret friluftslivsområde</a:t>
            </a:r>
          </a:p>
          <a:p>
            <a:r>
              <a:rPr lang="nb-NO" dirty="0"/>
              <a:t>OF har driftet og hatt tilsyn på stedet siden 40-tallet</a:t>
            </a:r>
          </a:p>
          <a:p>
            <a:r>
              <a:rPr lang="nb-NO" dirty="0"/>
              <a:t>Driftes i sommersesongen av frivillig dugnadsgjeng</a:t>
            </a:r>
          </a:p>
          <a:p>
            <a:r>
              <a:rPr lang="nb-NO" dirty="0"/>
              <a:t>Miljødirektoratet er grunneier siden 2005</a:t>
            </a:r>
          </a:p>
          <a:p>
            <a:r>
              <a:rPr lang="nb-NO" dirty="0"/>
              <a:t>Ble i 2009 del av Ytre Hvaler nasjonalpark. Den desidert mest brukte delen av nasjonalparken.</a:t>
            </a:r>
          </a:p>
        </p:txBody>
      </p:sp>
      <p:pic>
        <p:nvPicPr>
          <p:cNvPr id="2050" name="Picture 2" descr="K:\Friområder\Eiendomsforvaltning\Hvaler\Storesand\Felles\Storesand Friluftshus\Storesand aktivitetskolage.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23042" y="252520"/>
            <a:ext cx="4484669" cy="584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4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2267744" y="274638"/>
            <a:ext cx="6419056" cy="1143000"/>
          </a:xfrm>
        </p:spPr>
        <p:txBody>
          <a:bodyPr>
            <a:normAutofit fontScale="90000"/>
          </a:bodyPr>
          <a:lstStyle/>
          <a:p>
            <a:r>
              <a:rPr lang="nb-NO" dirty="0"/>
              <a:t>Storesand bade- og teltplass</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9431" y="2059606"/>
            <a:ext cx="5625137" cy="3607150"/>
          </a:xfrm>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599" y="1433351"/>
            <a:ext cx="6304801" cy="4192022"/>
          </a:xfrm>
          <a:prstGeom prst="rect">
            <a:avLst/>
          </a:prstGeom>
        </p:spPr>
      </p:pic>
    </p:spTree>
    <p:extLst>
      <p:ext uri="{BB962C8B-B14F-4D97-AF65-F5344CB8AC3E}">
        <p14:creationId xmlns:p14="http://schemas.microsoft.com/office/powerpoint/2010/main" val="3622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N:\OFs BILDEARKIV\OSLOFJORDEN - GEOGRAFISK\Østfold\Hvaler\Storesand\Storesand bilder 06 2002\8.Toalettene.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7544" y="4221088"/>
            <a:ext cx="2435735" cy="1826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OFs BILDEARKIV\OSLOFJORDEN - GEOGRAFISK\Østfold\Hvaler\Storesand\Stiftelsen Storesand 2014\20140419_150359_LLS.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68429" y="4221088"/>
            <a:ext cx="2435735" cy="1826802"/>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p:cNvSpPr txBox="1"/>
          <p:nvPr/>
        </p:nvSpPr>
        <p:spPr>
          <a:xfrm>
            <a:off x="2199676" y="249465"/>
            <a:ext cx="6908828" cy="1232645"/>
          </a:xfrm>
          <a:prstGeom prst="rect">
            <a:avLst/>
          </a:prstGeom>
          <a:noFill/>
        </p:spPr>
        <p:txBody>
          <a:bodyPr wrap="square" lIns="123444" tIns="61722" rIns="123444" bIns="61722" rtlCol="0">
            <a:spAutoFit/>
          </a:bodyPr>
          <a:lstStyle/>
          <a:p>
            <a:pPr algn="ctr"/>
            <a:r>
              <a:rPr lang="nb-NO" dirty="0"/>
              <a:t>Dagens  bygninger  på Storesand dårlig stad, og uegnet både for dagens bruken og tilpasning til området.</a:t>
            </a:r>
          </a:p>
          <a:p>
            <a:pPr algn="ctr"/>
            <a:endParaRPr lang="nb-NO" dirty="0"/>
          </a:p>
          <a:p>
            <a:pPr algn="ctr"/>
            <a:r>
              <a:rPr lang="nb-NO" dirty="0"/>
              <a:t>Står ikke i stil til nasjonalparken og et unikt natur- og friluftslivsområde. </a:t>
            </a:r>
          </a:p>
        </p:txBody>
      </p:sp>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975" y="1677789"/>
            <a:ext cx="3509579" cy="2327275"/>
          </a:xfrm>
          <a:prstGeom prst="rect">
            <a:avLst/>
          </a:prstGeom>
        </p:spPr>
      </p:pic>
      <p:pic>
        <p:nvPicPr>
          <p:cNvPr id="12" name="Bild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4101" y="4221088"/>
            <a:ext cx="3274979" cy="1846190"/>
          </a:xfrm>
          <a:prstGeom prst="rect">
            <a:avLst/>
          </a:prstGeom>
        </p:spPr>
      </p:pic>
      <p:pic>
        <p:nvPicPr>
          <p:cNvPr id="13" name="Bild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2735" y="1677789"/>
            <a:ext cx="3511713" cy="2327275"/>
          </a:xfrm>
          <a:prstGeom prst="rect">
            <a:avLst/>
          </a:prstGeom>
        </p:spPr>
      </p:pic>
    </p:spTree>
    <p:extLst>
      <p:ext uri="{BB962C8B-B14F-4D97-AF65-F5344CB8AC3E}">
        <p14:creationId xmlns:p14="http://schemas.microsoft.com/office/powerpoint/2010/main" val="393027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4888" y="274638"/>
            <a:ext cx="8229600" cy="1143000"/>
          </a:xfrm>
        </p:spPr>
        <p:txBody>
          <a:bodyPr>
            <a:normAutofit/>
          </a:bodyPr>
          <a:lstStyle/>
          <a:p>
            <a:r>
              <a:rPr lang="nb-NO" sz="3600" dirty="0"/>
              <a:t>Ideen om Storesand Friluftshus</a:t>
            </a:r>
          </a:p>
        </p:txBody>
      </p:sp>
      <p:sp>
        <p:nvSpPr>
          <p:cNvPr id="3" name="Plassholder for innhold 2"/>
          <p:cNvSpPr>
            <a:spLocks noGrp="1"/>
          </p:cNvSpPr>
          <p:nvPr>
            <p:ph idx="1"/>
          </p:nvPr>
        </p:nvSpPr>
        <p:spPr/>
        <p:txBody>
          <a:bodyPr/>
          <a:lstStyle/>
          <a:p>
            <a:endParaRPr lang="nb-NO" dirty="0"/>
          </a:p>
        </p:txBody>
      </p:sp>
      <p:pic>
        <p:nvPicPr>
          <p:cNvPr id="1026" name="Picture 2" descr="K:\Friområder\Eiendomsforvaltning\Hvaler\Storesand\Felles\Storesand Friluftshus\Søknader\Sparebankstiftelsen\Visjonen Storesand Friluftshus - en mulighetsstudie.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657375"/>
            <a:ext cx="9142857" cy="372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8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87624" y="548680"/>
            <a:ext cx="8229600" cy="1143000"/>
          </a:xfrm>
        </p:spPr>
        <p:txBody>
          <a:bodyPr/>
          <a:lstStyle/>
          <a:p>
            <a:r>
              <a:rPr lang="nb-NO" dirty="0"/>
              <a:t>Prosjekt Storesand Friluftshus</a:t>
            </a:r>
          </a:p>
        </p:txBody>
      </p:sp>
      <p:sp>
        <p:nvSpPr>
          <p:cNvPr id="3" name="Plassholder for innhold 2"/>
          <p:cNvSpPr>
            <a:spLocks noGrp="1"/>
          </p:cNvSpPr>
          <p:nvPr>
            <p:ph idx="1"/>
          </p:nvPr>
        </p:nvSpPr>
        <p:spPr>
          <a:xfrm>
            <a:off x="457200" y="1600200"/>
            <a:ext cx="8291264" cy="4709120"/>
          </a:xfrm>
        </p:spPr>
        <p:txBody>
          <a:bodyPr>
            <a:normAutofit/>
          </a:bodyPr>
          <a:lstStyle/>
          <a:p>
            <a:pPr marL="0" indent="0">
              <a:buNone/>
            </a:pPr>
            <a:r>
              <a:rPr lang="nb-NO" sz="2800" u="sng" dirty="0"/>
              <a:t>Målet: </a:t>
            </a:r>
            <a:r>
              <a:rPr lang="nb-NO" sz="2800" dirty="0"/>
              <a:t>å lage et friluftshus på Storesand, som </a:t>
            </a:r>
            <a:r>
              <a:rPr lang="nb-NO" sz="2800" b="1" dirty="0"/>
              <a:t>samler service for friluftslivet og informasjonsformidling under ett tak</a:t>
            </a:r>
            <a:r>
              <a:rPr lang="nb-NO" sz="2800" dirty="0"/>
              <a:t>, og som er et turmål </a:t>
            </a:r>
            <a:r>
              <a:rPr lang="nb-NO" sz="2800" b="1" dirty="0"/>
              <a:t>hele året gjennom.</a:t>
            </a:r>
          </a:p>
          <a:p>
            <a:pPr marL="0" indent="0">
              <a:buNone/>
            </a:pPr>
            <a:endParaRPr lang="nb-NO" sz="2800" dirty="0"/>
          </a:p>
          <a:p>
            <a:pPr marL="0" indent="0">
              <a:buNone/>
            </a:pPr>
            <a:r>
              <a:rPr lang="nb-NO" sz="2800" dirty="0"/>
              <a:t>Delmål: </a:t>
            </a:r>
          </a:p>
          <a:p>
            <a:pPr marL="514350" indent="-514350">
              <a:buFont typeface="+mj-lt"/>
              <a:buAutoNum type="arabicPeriod"/>
            </a:pPr>
            <a:r>
              <a:rPr lang="nb-NO" sz="2800" dirty="0"/>
              <a:t>Legge vann- og avløpsledning til Storesand</a:t>
            </a:r>
          </a:p>
          <a:p>
            <a:pPr marL="514350" indent="-514350">
              <a:buFont typeface="+mj-lt"/>
              <a:buAutoNum type="arabicPeriod"/>
            </a:pPr>
            <a:r>
              <a:rPr lang="nb-NO" sz="2800" dirty="0"/>
              <a:t>Utarbeide forslag til utforming av nytt friluftshus. </a:t>
            </a:r>
          </a:p>
          <a:p>
            <a:pPr marL="514350" indent="-514350">
              <a:buFont typeface="+mj-lt"/>
              <a:buAutoNum type="arabicPeriod"/>
            </a:pPr>
            <a:r>
              <a:rPr lang="nb-NO" sz="2800" dirty="0"/>
              <a:t>Bidra til å gjennomføre byggingen av nytt friluftshus. </a:t>
            </a:r>
          </a:p>
        </p:txBody>
      </p:sp>
    </p:spTree>
    <p:extLst>
      <p:ext uri="{BB962C8B-B14F-4D97-AF65-F5344CB8AC3E}">
        <p14:creationId xmlns:p14="http://schemas.microsoft.com/office/powerpoint/2010/main" val="2853519071"/>
      </p:ext>
    </p:extLst>
  </p:cSld>
  <p:clrMapOvr>
    <a:masterClrMapping/>
  </p:clrMapOvr>
  <mc:AlternateContent xmlns:mc="http://schemas.openxmlformats.org/markup-compatibility/2006" xmlns:p14="http://schemas.microsoft.com/office/powerpoint/2010/main">
    <mc:Choice Requires="p14">
      <p:transition spd="slow" p14:dur="2000" advTm="2931"/>
    </mc:Choice>
    <mc:Fallback xmlns="">
      <p:transition spd="slow" advTm="2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84918253"/>
              </p:ext>
            </p:extLst>
          </p:nvPr>
        </p:nvGraphicFramePr>
        <p:xfrm>
          <a:off x="0" y="332656"/>
          <a:ext cx="9144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70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To store milepæler</a:t>
            </a:r>
            <a:br>
              <a:rPr lang="nb-NO" dirty="0"/>
            </a:br>
            <a:endParaRPr lang="nb-NO" dirty="0"/>
          </a:p>
        </p:txBody>
      </p:sp>
      <p:pic>
        <p:nvPicPr>
          <p:cNvPr id="5" name="Bilde 4"/>
          <p:cNvPicPr>
            <a:picLocks noChangeAspect="1"/>
          </p:cNvPicPr>
          <p:nvPr/>
        </p:nvPicPr>
        <p:blipFill rotWithShape="1">
          <a:blip r:embed="rId3">
            <a:extLst>
              <a:ext uri="{28A0092B-C50C-407E-A947-70E740481C1C}">
                <a14:useLocalDpi xmlns:a14="http://schemas.microsoft.com/office/drawing/2010/main" val="0"/>
              </a:ext>
            </a:extLst>
          </a:blip>
          <a:srcRect l="9800" b="7366"/>
          <a:stretch/>
        </p:blipFill>
        <p:spPr>
          <a:xfrm>
            <a:off x="4572000" y="692696"/>
            <a:ext cx="4376510" cy="5992832"/>
          </a:xfrm>
          <a:prstGeom prst="rect">
            <a:avLst/>
          </a:prstGeom>
        </p:spPr>
      </p:pic>
      <p:pic>
        <p:nvPicPr>
          <p:cNvPr id="4" name="Bilde 3"/>
          <p:cNvPicPr>
            <a:picLocks noChangeAspect="1"/>
          </p:cNvPicPr>
          <p:nvPr/>
        </p:nvPicPr>
        <p:blipFill rotWithShape="1">
          <a:blip r:embed="rId4">
            <a:extLst>
              <a:ext uri="{28A0092B-C50C-407E-A947-70E740481C1C}">
                <a14:useLocalDpi xmlns:a14="http://schemas.microsoft.com/office/drawing/2010/main" val="0"/>
              </a:ext>
            </a:extLst>
          </a:blip>
          <a:srcRect r="3482" b="7938"/>
          <a:stretch/>
        </p:blipFill>
        <p:spPr>
          <a:xfrm>
            <a:off x="76572" y="153616"/>
            <a:ext cx="4607711" cy="5860032"/>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51647"/>
            <a:ext cx="9144000" cy="5154706"/>
          </a:xfrm>
          <a:prstGeom prst="rect">
            <a:avLst/>
          </a:prstGeom>
        </p:spPr>
      </p:pic>
    </p:spTree>
    <p:extLst>
      <p:ext uri="{BB962C8B-B14F-4D97-AF65-F5344CB8AC3E}">
        <p14:creationId xmlns:p14="http://schemas.microsoft.com/office/powerpoint/2010/main" val="422767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2416" y="446543"/>
            <a:ext cx="8229600" cy="1143000"/>
          </a:xfrm>
        </p:spPr>
        <p:txBody>
          <a:bodyPr/>
          <a:lstStyle/>
          <a:p>
            <a:r>
              <a:rPr lang="nb-NO" dirty="0"/>
              <a:t>Premisser</a:t>
            </a:r>
          </a:p>
        </p:txBody>
      </p:sp>
      <p:sp>
        <p:nvSpPr>
          <p:cNvPr id="7" name="Plassholder for innhold 6"/>
          <p:cNvSpPr>
            <a:spLocks noGrp="1"/>
          </p:cNvSpPr>
          <p:nvPr>
            <p:ph sz="half" idx="1"/>
          </p:nvPr>
        </p:nvSpPr>
        <p:spPr>
          <a:xfrm>
            <a:off x="467544" y="1600200"/>
            <a:ext cx="4968552" cy="4781128"/>
          </a:xfrm>
        </p:spPr>
        <p:txBody>
          <a:bodyPr>
            <a:normAutofit lnSpcReduction="10000"/>
          </a:bodyPr>
          <a:lstStyle/>
          <a:p>
            <a:pPr>
              <a:spcAft>
                <a:spcPts val="600"/>
              </a:spcAft>
            </a:pPr>
            <a:r>
              <a:rPr lang="nb-NO" dirty="0"/>
              <a:t>Verneforskriften åpner for: </a:t>
            </a:r>
            <a:r>
              <a:rPr lang="nb-NO" i="1" dirty="0"/>
              <a:t>E</a:t>
            </a:r>
            <a:r>
              <a:rPr lang="nb-NO" sz="2600" i="1" dirty="0"/>
              <a:t>rstatte eksisterende med bygg av samme størrelse og bruk</a:t>
            </a:r>
          </a:p>
          <a:p>
            <a:pPr>
              <a:spcAft>
                <a:spcPts val="600"/>
              </a:spcAft>
            </a:pPr>
            <a:r>
              <a:rPr lang="nb-NO" dirty="0"/>
              <a:t>Areal til disposisjon: </a:t>
            </a:r>
            <a:r>
              <a:rPr lang="nb-NO" b="1" dirty="0"/>
              <a:t>240 m</a:t>
            </a:r>
            <a:r>
              <a:rPr lang="nb-NO" b="1" baseline="30000" dirty="0"/>
              <a:t>2</a:t>
            </a:r>
          </a:p>
          <a:p>
            <a:pPr>
              <a:spcAft>
                <a:spcPts val="600"/>
              </a:spcAft>
            </a:pPr>
            <a:r>
              <a:rPr lang="nb-NO" dirty="0"/>
              <a:t>Helårsledning for vann og avløp er på plass og betalt</a:t>
            </a:r>
          </a:p>
          <a:p>
            <a:pPr>
              <a:spcAft>
                <a:spcPts val="600"/>
              </a:spcAft>
            </a:pPr>
            <a:r>
              <a:rPr lang="nb-NO" dirty="0"/>
              <a:t>Pri 1 er et nytt sanitæranlegg</a:t>
            </a:r>
          </a:p>
          <a:p>
            <a:pPr>
              <a:spcAft>
                <a:spcPts val="600"/>
              </a:spcAft>
            </a:pPr>
            <a:endParaRPr lang="nb-NO" dirty="0"/>
          </a:p>
          <a:p>
            <a:pPr>
              <a:spcAft>
                <a:spcPts val="600"/>
              </a:spcAft>
            </a:pPr>
            <a:r>
              <a:rPr lang="nb-NO" u="sng" dirty="0"/>
              <a:t>Estimert</a:t>
            </a:r>
            <a:r>
              <a:rPr lang="nb-NO" dirty="0"/>
              <a:t> kostnad 7 500 000 kr</a:t>
            </a:r>
          </a:p>
        </p:txBody>
      </p:sp>
      <p:sp>
        <p:nvSpPr>
          <p:cNvPr id="13" name="Plassholder for innhold 12"/>
          <p:cNvSpPr>
            <a:spLocks noGrp="1"/>
          </p:cNvSpPr>
          <p:nvPr>
            <p:ph sz="half" idx="2"/>
          </p:nvPr>
        </p:nvSpPr>
        <p:spPr>
          <a:xfrm>
            <a:off x="5580112" y="1655086"/>
            <a:ext cx="3312368" cy="3845024"/>
          </a:xfrm>
        </p:spPr>
        <p:txBody>
          <a:bodyPr>
            <a:normAutofit lnSpcReduction="10000"/>
          </a:bodyPr>
          <a:lstStyle/>
          <a:p>
            <a:pPr marL="0" indent="0">
              <a:buNone/>
            </a:pPr>
            <a:r>
              <a:rPr lang="nb-NO" dirty="0"/>
              <a:t>Målgruppa: </a:t>
            </a:r>
          </a:p>
          <a:p>
            <a:r>
              <a:rPr lang="nb-NO" dirty="0"/>
              <a:t>Barn og unge, barnefamilier, seniorer</a:t>
            </a:r>
          </a:p>
          <a:p>
            <a:r>
              <a:rPr lang="nb-NO" dirty="0"/>
              <a:t>Turfolk på Hvaler; lokalbefolkning og tilreisende til Hvaler og nasjonalparken</a:t>
            </a:r>
          </a:p>
        </p:txBody>
      </p:sp>
    </p:spTree>
    <p:extLst>
      <p:ext uri="{BB962C8B-B14F-4D97-AF65-F5344CB8AC3E}">
        <p14:creationId xmlns:p14="http://schemas.microsoft.com/office/powerpoint/2010/main" val="20244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1413</Words>
  <Application>Microsoft Office PowerPoint</Application>
  <PresentationFormat>Skjermfremvisning (4:3)</PresentationFormat>
  <Paragraphs>174</Paragraphs>
  <Slides>16</Slides>
  <Notes>15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Wingdings</vt:lpstr>
      <vt:lpstr>Office-tema</vt:lpstr>
      <vt:lpstr>Storesand friluftshus</vt:lpstr>
      <vt:lpstr>PowerPoint-presentasjon</vt:lpstr>
      <vt:lpstr>Storesand bade- og teltplass</vt:lpstr>
      <vt:lpstr>PowerPoint-presentasjon</vt:lpstr>
      <vt:lpstr>Ideen om Storesand Friluftshus</vt:lpstr>
      <vt:lpstr>Prosjekt Storesand Friluftshus</vt:lpstr>
      <vt:lpstr>PowerPoint-presentasjon</vt:lpstr>
      <vt:lpstr>To store milepæler </vt:lpstr>
      <vt:lpstr>Premisser</vt:lpstr>
      <vt:lpstr>Det nye bygget på Storesand skal være…</vt:lpstr>
      <vt:lpstr>Opplevelsene, formidlingen og undervisningen skjer ute! </vt:lpstr>
      <vt:lpstr>Funksjoner og innhold…</vt:lpstr>
      <vt:lpstr>PowerPoint-presentasjon</vt:lpstr>
      <vt:lpstr>Veien videre</vt:lpstr>
      <vt:lpstr>Åpne spørsmål/utfordringer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Kyrre Hurum</dc:creator>
  <cp:lastModifiedBy>Cathrine</cp:lastModifiedBy>
  <cp:revision>67</cp:revision>
  <dcterms:created xsi:type="dcterms:W3CDTF">2014-02-10T12:00:22Z</dcterms:created>
  <dcterms:modified xsi:type="dcterms:W3CDTF">2016-10-27T14:52:37Z</dcterms:modified>
</cp:coreProperties>
</file>